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8" r:id="rId2"/>
    <p:sldId id="340" r:id="rId3"/>
    <p:sldId id="256" r:id="rId4"/>
    <p:sldId id="257" r:id="rId5"/>
    <p:sldId id="341" r:id="rId6"/>
    <p:sldId id="337" r:id="rId7"/>
    <p:sldId id="260" r:id="rId8"/>
    <p:sldId id="302" r:id="rId9"/>
    <p:sldId id="261" r:id="rId10"/>
    <p:sldId id="303" r:id="rId11"/>
    <p:sldId id="304" r:id="rId12"/>
    <p:sldId id="305" r:id="rId13"/>
    <p:sldId id="262" r:id="rId14"/>
    <p:sldId id="263" r:id="rId15"/>
    <p:sldId id="264" r:id="rId16"/>
    <p:sldId id="265" r:id="rId17"/>
    <p:sldId id="266" r:id="rId18"/>
    <p:sldId id="267" r:id="rId19"/>
    <p:sldId id="306" r:id="rId20"/>
    <p:sldId id="268" r:id="rId21"/>
    <p:sldId id="269" r:id="rId22"/>
    <p:sldId id="270" r:id="rId23"/>
    <p:sldId id="271" r:id="rId24"/>
    <p:sldId id="272" r:id="rId25"/>
    <p:sldId id="274" r:id="rId26"/>
    <p:sldId id="275" r:id="rId27"/>
    <p:sldId id="276" r:id="rId28"/>
    <p:sldId id="279" r:id="rId29"/>
    <p:sldId id="323" r:id="rId30"/>
    <p:sldId id="324" r:id="rId31"/>
    <p:sldId id="280" r:id="rId32"/>
    <p:sldId id="325" r:id="rId33"/>
    <p:sldId id="326" r:id="rId34"/>
    <p:sldId id="273" r:id="rId35"/>
    <p:sldId id="307" r:id="rId36"/>
    <p:sldId id="282" r:id="rId37"/>
    <p:sldId id="327" r:id="rId38"/>
    <p:sldId id="288" r:id="rId39"/>
    <p:sldId id="322" r:id="rId40"/>
    <p:sldId id="289" r:id="rId41"/>
    <p:sldId id="351" r:id="rId42"/>
    <p:sldId id="284" r:id="rId43"/>
    <p:sldId id="328" r:id="rId44"/>
    <p:sldId id="285" r:id="rId45"/>
    <p:sldId id="286" r:id="rId46"/>
    <p:sldId id="287" r:id="rId47"/>
    <p:sldId id="290" r:id="rId48"/>
    <p:sldId id="308" r:id="rId49"/>
    <p:sldId id="291" r:id="rId50"/>
    <p:sldId id="292" r:id="rId51"/>
    <p:sldId id="293" r:id="rId52"/>
    <p:sldId id="294" r:id="rId53"/>
    <p:sldId id="295" r:id="rId54"/>
    <p:sldId id="296" r:id="rId55"/>
    <p:sldId id="297" r:id="rId56"/>
    <p:sldId id="298" r:id="rId57"/>
    <p:sldId id="320" r:id="rId58"/>
    <p:sldId id="329" r:id="rId59"/>
    <p:sldId id="342" r:id="rId60"/>
    <p:sldId id="343" r:id="rId61"/>
    <p:sldId id="344" r:id="rId62"/>
    <p:sldId id="345" r:id="rId63"/>
    <p:sldId id="346" r:id="rId64"/>
    <p:sldId id="347" r:id="rId65"/>
    <p:sldId id="330" r:id="rId66"/>
    <p:sldId id="331" r:id="rId67"/>
    <p:sldId id="332" r:id="rId68"/>
    <p:sldId id="333" r:id="rId69"/>
    <p:sldId id="334" r:id="rId70"/>
    <p:sldId id="335" r:id="rId71"/>
    <p:sldId id="336" r:id="rId72"/>
    <p:sldId id="309" r:id="rId73"/>
    <p:sldId id="311" r:id="rId74"/>
    <p:sldId id="312" r:id="rId75"/>
    <p:sldId id="313" r:id="rId76"/>
    <p:sldId id="317" r:id="rId77"/>
    <p:sldId id="314" r:id="rId78"/>
    <p:sldId id="315" r:id="rId79"/>
    <p:sldId id="316" r:id="rId80"/>
    <p:sldId id="318" r:id="rId81"/>
    <p:sldId id="319" r:id="rId82"/>
    <p:sldId id="321" r:id="rId83"/>
    <p:sldId id="310" r:id="rId84"/>
    <p:sldId id="299" r:id="rId85"/>
    <p:sldId id="338" r:id="rId86"/>
    <p:sldId id="339" r:id="rId87"/>
    <p:sldId id="301" r:id="rId88"/>
    <p:sldId id="350" r:id="rId89"/>
    <p:sldId id="352" r:id="rId90"/>
    <p:sldId id="283" r:id="rId91"/>
    <p:sldId id="277" r:id="rId92"/>
    <p:sldId id="278" r:id="rId93"/>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96" autoAdjust="0"/>
  </p:normalViewPr>
  <p:slideViewPr>
    <p:cSldViewPr snapToGrid="0" snapToObjects="1">
      <p:cViewPr varScale="1">
        <p:scale>
          <a:sx n="49" d="100"/>
          <a:sy n="49" d="100"/>
        </p:scale>
        <p:origin x="-1380" y="-90"/>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218579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mperialviolet.org/2013/06/27/botchingpfs.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nmav.gnutls.org/2011/12/price-to-pay-for-perfect-forward.html" TargetMode="External"/><Relationship Id="rId5" Type="http://schemas.openxmlformats.org/officeDocument/2006/relationships/hyperlink" Target="http://bugs.debian.org/cgi-bin/bugreport.cgi?bug=676563" TargetMode="External"/><Relationship Id="rId4" Type="http://schemas.openxmlformats.org/officeDocument/2006/relationships/hyperlink" Target="http://www.metzdowd.com/pipermail/cryptography/2013-September/017323.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pages.uoregon.edu/joe/hardlook/hard-look.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entropykey.co.uk/shop/"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egd.sourceforge.ne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threatpost.com/second-nsa-crypto-tool-found-in-rsa-bsafe/10514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ietf.org/mail-archive/web/tls/current/msg12563.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rt.openssl.org/Ticket/Display.html?user=guest&amp;pass=guest&amp;id=2771"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postfix.org/FORWARD_SECRECY_README.html"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www.facebook.com/notes/protect-the-graph/the-current-state-of-smtp-starttls-deployment/1453015901605223"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cryptome.org/2013/07/mining-pgp-keyservers.htm"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ymantec.com/content/en/us/enterprise/white_papers/b-wp_ecc.pdf"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Your</a:t>
            </a:r>
            <a:r>
              <a:rPr lang="en-US" b="1" u="sng" baseline="0" dirty="0" smtClean="0"/>
              <a:t> fight??</a:t>
            </a:r>
            <a:endParaRPr lang="en-US" b="1" u="sng" dirty="0"/>
          </a:p>
        </p:txBody>
      </p:sp>
    </p:spTree>
    <p:extLst>
      <p:ext uri="{BB962C8B-B14F-4D97-AF65-F5344CB8AC3E}">
        <p14:creationId xmlns:p14="http://schemas.microsoft.com/office/powerpoint/2010/main" val="113498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Alice:</a:t>
            </a:r>
            <a:r>
              <a:rPr lang="de-DE" baseline="0" dirty="0" smtClean="0"/>
              <a:t> p </a:t>
            </a:r>
            <a:r>
              <a:rPr lang="de-DE" baseline="0" dirty="0" err="1" smtClean="0"/>
              <a:t>is</a:t>
            </a:r>
            <a:r>
              <a:rPr lang="de-DE" baseline="0" dirty="0" smtClean="0"/>
              <a:t> a prime, </a:t>
            </a:r>
            <a:r>
              <a:rPr lang="de-DE" baseline="0" dirty="0" err="1" smtClean="0"/>
              <a:t>g</a:t>
            </a:r>
            <a:r>
              <a:rPr lang="de-DE" baseline="0" dirty="0" smtClean="0"/>
              <a:t> = </a:t>
            </a:r>
            <a:r>
              <a:rPr lang="de-DE" baseline="0" dirty="0" err="1" smtClean="0"/>
              <a:t>base</a:t>
            </a:r>
            <a:r>
              <a:rPr lang="de-DE" baseline="0" dirty="0" smtClean="0"/>
              <a:t> ( a </a:t>
            </a:r>
            <a:r>
              <a:rPr lang="de-DE" baseline="0" dirty="0" err="1" smtClean="0"/>
              <a:t>secret</a:t>
            </a:r>
            <a:r>
              <a:rPr lang="de-DE" baseline="0" dirty="0" smtClean="0"/>
              <a:t> integer)</a:t>
            </a:r>
          </a:p>
          <a:p>
            <a:r>
              <a:rPr lang="de-DE" baseline="0" dirty="0" smtClean="0"/>
              <a:t>Bob: </a:t>
            </a:r>
            <a:r>
              <a:rPr lang="de-DE" baseline="0" dirty="0" err="1" smtClean="0"/>
              <a:t>secret</a:t>
            </a:r>
            <a:r>
              <a:rPr lang="de-DE" baseline="0" dirty="0" smtClean="0"/>
              <a:t> </a:t>
            </a:r>
            <a:r>
              <a:rPr lang="de-DE" baseline="0" dirty="0" err="1" smtClean="0"/>
              <a:t>interger</a:t>
            </a:r>
            <a:r>
              <a:rPr lang="de-DE" baseline="0" dirty="0" smtClean="0"/>
              <a:t> b, </a:t>
            </a:r>
            <a:endParaRPr lang="de-DE" dirty="0"/>
          </a:p>
        </p:txBody>
      </p:sp>
    </p:spTree>
    <p:extLst>
      <p:ext uri="{BB962C8B-B14F-4D97-AF65-F5344CB8AC3E}">
        <p14:creationId xmlns:p14="http://schemas.microsoft.com/office/powerpoint/2010/main" val="11240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By both parties!</a:t>
            </a:r>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Best example I have found for this one is to base the regular case around</a:t>
            </a:r>
            <a:r>
              <a:rPr lang="en-US" dirty="0" smtClean="0"/>
              <a:t/>
            </a:r>
            <a:br>
              <a:rPr lang="en-US" dirty="0" smtClean="0"/>
            </a:br>
            <a:r>
              <a:rPr lang="en-US" sz="2200" b="0" i="0" dirty="0" smtClean="0">
                <a:effectLst/>
                <a:latin typeface="Lucida Grande"/>
                <a:ea typeface="Lucida Grande"/>
                <a:cs typeface="Lucida Grande"/>
                <a:sym typeface="Lucida Grande"/>
              </a:rPr>
              <a:t>RSA, and explain that it is just like any other public key operation:</a:t>
            </a:r>
            <a:r>
              <a:rPr lang="en-US" dirty="0" smtClean="0"/>
              <a:t/>
            </a:r>
            <a:br>
              <a:rPr lang="en-US" dirty="0" smtClean="0"/>
            </a:br>
            <a:r>
              <a:rPr lang="en-US" sz="2200" b="0" i="0" dirty="0" smtClean="0">
                <a:effectLst/>
                <a:latin typeface="Lucida Grande"/>
                <a:ea typeface="Lucida Grande"/>
                <a:cs typeface="Lucida Grande"/>
                <a:sym typeface="Lucida Grande"/>
              </a:rPr>
              <a:t>there's a public key associated with a cert, and that public key is</a:t>
            </a:r>
            <a:r>
              <a:rPr lang="en-US" dirty="0" smtClean="0"/>
              <a:t/>
            </a:r>
            <a:br>
              <a:rPr lang="en-US" dirty="0" smtClean="0"/>
            </a:br>
            <a:r>
              <a:rPr lang="en-US" sz="2200" b="0" i="0" dirty="0" smtClean="0">
                <a:effectLst/>
                <a:latin typeface="Lucida Grande"/>
                <a:ea typeface="Lucida Grande"/>
                <a:cs typeface="Lucida Grande"/>
                <a:sym typeface="Lucida Grande"/>
              </a:rPr>
              <a:t>consistently used for key exchange.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Then talk about the ephemeral case. Might want to mention the fact that</a:t>
            </a:r>
            <a:r>
              <a:rPr lang="en-US" dirty="0" smtClean="0"/>
              <a:t/>
            </a:r>
            <a:br>
              <a:rPr lang="en-US" dirty="0" smtClean="0"/>
            </a:br>
            <a:r>
              <a:rPr lang="en-US" sz="2200" b="0" i="0" dirty="0" smtClean="0">
                <a:effectLst/>
                <a:latin typeface="Lucida Grande"/>
                <a:ea typeface="Lucida Grande"/>
                <a:cs typeface="Lucida Grande"/>
                <a:sym typeface="Lucida Grande"/>
              </a:rPr>
              <a:t>if you're not careful, you can end up with weak ephemeral keys (e.g.,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https://www.imperialviolet.org/2013/06/27/botchingpfs.html</a:t>
            </a:r>
            <a:r>
              <a:rPr lang="en-US" dirty="0" smtClean="0"/>
              <a:t/>
            </a:r>
            <a:br>
              <a:rPr lang="en-US" dirty="0" smtClean="0"/>
            </a:br>
            <a:r>
              <a:rPr lang="en-US" sz="2200" b="0" i="0" dirty="0" smtClean="0">
                <a:effectLst/>
                <a:latin typeface="Lucida Grande"/>
                <a:ea typeface="Lucida Grande"/>
                <a:cs typeface="Lucida Grande"/>
                <a:sym typeface="Lucida Grande"/>
                <a:hlinkClick r:id="rId4"/>
              </a:rPr>
              <a:t>http://www.metzdowd.com/pipermail/cryptography/2013-September/017323.html</a:t>
            </a:r>
            <a:r>
              <a:rPr lang="en-US" dirty="0" smtClean="0"/>
              <a:t/>
            </a:r>
            <a:br>
              <a:rPr lang="en-US" dirty="0" smtClean="0"/>
            </a:br>
            <a:r>
              <a:rPr lang="en-US" sz="2200" b="0" i="0" dirty="0" smtClean="0">
                <a:effectLst/>
                <a:latin typeface="Lucida Grande"/>
                <a:ea typeface="Lucida Grande"/>
                <a:cs typeface="Lucida Grande"/>
                <a:sym typeface="Lucida Grande"/>
                <a:hlinkClick r:id="rId5"/>
              </a:rPr>
              <a:t>http://bugs.debian.org/cgi-bin/bugreport.cgi?bug=676563</a:t>
            </a:r>
            <a:r>
              <a:rPr lang="en-US" dirty="0" smtClean="0"/>
              <a:t/>
            </a:r>
            <a:br>
              <a:rPr lang="en-US" dirty="0" smtClean="0"/>
            </a:br>
            <a:r>
              <a:rPr lang="en-US" sz="2200" b="0" i="0" dirty="0" smtClean="0">
                <a:effectLst/>
                <a:latin typeface="Lucida Grande"/>
                <a:ea typeface="Lucida Grande"/>
                <a:cs typeface="Lucida Grande"/>
                <a:sym typeface="Lucida Grande"/>
                <a:hlinkClick r:id="rId6"/>
              </a:rPr>
              <a:t>http://nmav.gnutls.org/2011/12/price-to-pay-for-perfect-forward.html</a:t>
            </a:r>
            <a:r>
              <a:rPr lang="en-US" dirty="0" smtClean="0"/>
              <a:t/>
            </a:r>
            <a:br>
              <a:rPr lang="en-US" dirty="0" smtClean="0"/>
            </a:br>
            <a:endParaRPr lang="fr-BE" dirty="0"/>
          </a:p>
        </p:txBody>
      </p:sp>
    </p:spTree>
    <p:extLst>
      <p:ext uri="{BB962C8B-B14F-4D97-AF65-F5344CB8AC3E}">
        <p14:creationId xmlns:p14="http://schemas.microsoft.com/office/powerpoint/2010/main" val="102709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18371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Joe:</a:t>
            </a:r>
          </a:p>
          <a:p>
            <a:endParaRPr lang="fr-BE" dirty="0" smtClean="0"/>
          </a:p>
          <a:p>
            <a:r>
              <a:rPr lang="en-US" sz="2200" b="0" i="0" dirty="0" smtClean="0">
                <a:effectLst/>
                <a:latin typeface="Lucida Grande"/>
                <a:ea typeface="Lucida Grande"/>
                <a:cs typeface="Lucida Grande"/>
                <a:sym typeface="Lucida Grande"/>
              </a:rPr>
              <a:t>Big fan of the </a:t>
            </a:r>
            <a:r>
              <a:rPr lang="en-US" sz="2200" b="0" i="0" dirty="0" err="1" smtClean="0">
                <a:effectLst/>
                <a:latin typeface="Lucida Grande"/>
                <a:ea typeface="Lucida Grande"/>
                <a:cs typeface="Lucida Grande"/>
                <a:sym typeface="Lucida Grande"/>
              </a:rPr>
              <a:t>Qualys</a:t>
            </a:r>
            <a:r>
              <a:rPr lang="en-US" sz="2200" b="0" i="0" dirty="0" smtClean="0">
                <a:effectLst/>
                <a:latin typeface="Lucida Grande"/>
                <a:ea typeface="Lucida Grande"/>
                <a:cs typeface="Lucida Grande"/>
                <a:sym typeface="Lucida Grande"/>
              </a:rPr>
              <a:t> SSL Tester (lots of SSL installs are really awful,</a:t>
            </a:r>
            <a:r>
              <a:rPr lang="en-US" dirty="0" smtClean="0"/>
              <a:t/>
            </a:r>
            <a:br>
              <a:rPr lang="en-US" dirty="0" smtClean="0"/>
            </a:br>
            <a:r>
              <a:rPr lang="en-US" sz="2200" b="0" i="0" dirty="0" smtClean="0">
                <a:effectLst/>
                <a:latin typeface="Lucida Grande"/>
                <a:ea typeface="Lucida Grande"/>
                <a:cs typeface="Lucida Grande"/>
                <a:sym typeface="Lucida Grande"/>
              </a:rPr>
              <a:t>a point I attempted to make in an earlier talk,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http://pages.uoregon.edu/joe/hardlook/hard-look.pdf</a:t>
            </a:r>
            <a:r>
              <a:rPr lang="en-US" sz="2200" b="0" i="0" dirty="0" smtClean="0">
                <a:effectLst/>
                <a:latin typeface="Lucida Grande"/>
                <a:ea typeface="Lucida Grande"/>
                <a:cs typeface="Lucida Grande"/>
                <a:sym typeface="Lucida Grande"/>
              </a:rPr>
              <a:t>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Encourage folks to migrate to TLS 1.2 (get the heck off of TLS 1.0 and</a:t>
            </a:r>
            <a:r>
              <a:rPr lang="en-US" dirty="0" smtClean="0"/>
              <a:t/>
            </a:r>
            <a:br>
              <a:rPr lang="en-US" dirty="0" smtClean="0"/>
            </a:br>
            <a:r>
              <a:rPr lang="en-US" sz="2200" b="0" i="0" dirty="0" smtClean="0">
                <a:effectLst/>
                <a:latin typeface="Lucida Grande"/>
                <a:ea typeface="Lucida Grande"/>
                <a:cs typeface="Lucida Grande"/>
                <a:sym typeface="Lucida Grande"/>
              </a:rPr>
              <a:t>earlier!): can't do CGM unless on TLS 1.2. </a:t>
            </a:r>
            <a:r>
              <a:rPr lang="en-US" sz="2200" b="0" i="0" dirty="0" err="1" smtClean="0">
                <a:effectLst/>
                <a:latin typeface="Lucida Grande"/>
                <a:ea typeface="Lucida Grande"/>
                <a:cs typeface="Lucida Grande"/>
                <a:sym typeface="Lucida Grande"/>
              </a:rPr>
              <a:t>Contast</a:t>
            </a:r>
            <a:r>
              <a:rPr lang="en-US" sz="2200" b="0" i="0" dirty="0" smtClean="0">
                <a:effectLst/>
                <a:latin typeface="Lucida Grande"/>
                <a:ea typeface="Lucida Grande"/>
                <a:cs typeface="Lucida Grande"/>
                <a:sym typeface="Lucida Grande"/>
              </a:rPr>
              <a:t> TLS 1.2 vs. earlier</a:t>
            </a:r>
            <a:r>
              <a:rPr lang="en-US" dirty="0" smtClean="0"/>
              <a:t/>
            </a:r>
            <a:br>
              <a:rPr lang="en-US" dirty="0" smtClean="0"/>
            </a:br>
            <a:r>
              <a:rPr lang="en-US" sz="2200" b="0" i="0" dirty="0" smtClean="0">
                <a:effectLst/>
                <a:latin typeface="Lucida Grande"/>
                <a:ea typeface="Lucida Grande"/>
                <a:cs typeface="Lucida Grande"/>
                <a:sym typeface="Lucida Grande"/>
              </a:rPr>
              <a:t>versions as shown on slide 68 of my talk...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Also want to make sure that folks are running the latest version of Apache</a:t>
            </a:r>
            <a:r>
              <a:rPr lang="en-US" dirty="0" smtClean="0"/>
              <a:t/>
            </a:r>
            <a:br>
              <a:rPr lang="en-US" dirty="0" smtClean="0"/>
            </a:br>
            <a:r>
              <a:rPr lang="en-US" sz="2200" b="0" i="0" dirty="0" smtClean="0">
                <a:effectLst/>
                <a:latin typeface="Lucida Grande"/>
                <a:ea typeface="Lucida Grande"/>
                <a:cs typeface="Lucida Grande"/>
                <a:sym typeface="Lucida Grande"/>
              </a:rPr>
              <a:t>(or NGINX or whatever)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This may be a challenge if you're using RedHat5, for example...</a:t>
            </a:r>
            <a:endParaRPr lang="fr-BE" dirty="0"/>
          </a:p>
        </p:txBody>
      </p:sp>
    </p:spTree>
    <p:extLst>
      <p:ext uri="{BB962C8B-B14F-4D97-AF65-F5344CB8AC3E}">
        <p14:creationId xmlns:p14="http://schemas.microsoft.com/office/powerpoint/2010/main" val="231910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Strategies for getting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 Bribe a </a:t>
            </a:r>
            <a:r>
              <a:rPr lang="en-US" sz="2200" b="0" i="0" dirty="0" err="1" smtClean="0">
                <a:effectLst/>
                <a:latin typeface="Lucida Grande"/>
                <a:ea typeface="Lucida Grande"/>
                <a:cs typeface="Lucida Grande"/>
                <a:sym typeface="Lucida Grande"/>
              </a:rPr>
              <a:t>sysadmin</a:t>
            </a:r>
            <a:r>
              <a:rPr lang="en-US" sz="2200" b="0" i="0" dirty="0" smtClean="0">
                <a:effectLst/>
                <a:latin typeface="Lucida Grande"/>
                <a:ea typeface="Lucida Grande"/>
                <a:cs typeface="Lucida Grande"/>
                <a:sym typeface="Lucida Grande"/>
              </a:rPr>
              <a:t> (particularly easy if the same cert and private</a:t>
            </a:r>
            <a:r>
              <a:rPr lang="en-US" dirty="0" smtClean="0"/>
              <a:t/>
            </a:r>
            <a:br>
              <a:rPr lang="en-US" dirty="0" smtClean="0"/>
            </a:br>
            <a:r>
              <a:rPr lang="en-US" sz="2200" b="0" i="0" dirty="0" smtClean="0">
                <a:effectLst/>
                <a:latin typeface="Lucida Grande"/>
                <a:ea typeface="Lucida Grande"/>
                <a:cs typeface="Lucida Grande"/>
                <a:sym typeface="Lucida Grande"/>
              </a:rPr>
              <a:t>      key is used on multiple systems, multiplying the population of</a:t>
            </a:r>
            <a:r>
              <a:rPr lang="en-US" dirty="0" smtClean="0"/>
              <a:t/>
            </a:r>
            <a:br>
              <a:rPr lang="en-US" dirty="0" smtClean="0"/>
            </a:br>
            <a:r>
              <a:rPr lang="en-US" sz="2200" b="0" i="0" dirty="0" smtClean="0">
                <a:effectLst/>
                <a:latin typeface="Lucida Grande"/>
                <a:ea typeface="Lucida Grande"/>
                <a:cs typeface="Lucida Grande"/>
                <a:sym typeface="Lucida Grande"/>
              </a:rPr>
              <a:t>      potentially corruptible system administrators)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 Get court order compelling its production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 Exploit a technical vulnerability (such as </a:t>
            </a:r>
            <a:r>
              <a:rPr lang="en-US" sz="2200" b="0" i="0" dirty="0" err="1" smtClean="0">
                <a:effectLst/>
                <a:latin typeface="Lucida Grande"/>
                <a:ea typeface="Lucida Grande"/>
                <a:cs typeface="Lucida Grande"/>
                <a:sym typeface="Lucida Grande"/>
              </a:rPr>
              <a:t>Heartbleed</a:t>
            </a:r>
            <a:r>
              <a:rPr lang="en-US" sz="2200" b="0" i="0" dirty="0" smtClean="0">
                <a:effectLst/>
                <a:latin typeface="Lucida Grande"/>
                <a:ea typeface="Lucida Grande"/>
                <a:cs typeface="Lucida Grande"/>
                <a:sym typeface="Lucida Grande"/>
              </a:rPr>
              <a:t>) to get</a:t>
            </a:r>
            <a:r>
              <a:rPr lang="en-US" dirty="0" smtClean="0"/>
              <a:t/>
            </a:r>
            <a:br>
              <a:rPr lang="en-US" dirty="0" smtClean="0"/>
            </a:br>
            <a:r>
              <a:rPr lang="en-US" sz="2200" b="0" i="0" dirty="0" smtClean="0">
                <a:effectLst/>
                <a:latin typeface="Lucida Grande"/>
                <a:ea typeface="Lucida Grande"/>
                <a:cs typeface="Lucida Grande"/>
                <a:sym typeface="Lucida Grande"/>
              </a:rPr>
              <a:t>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 Pick it up off </a:t>
            </a:r>
            <a:r>
              <a:rPr lang="en-US" sz="2200" b="0" i="0" dirty="0" err="1" smtClean="0">
                <a:effectLst/>
                <a:latin typeface="Lucida Grande"/>
                <a:ea typeface="Lucida Grande"/>
                <a:cs typeface="Lucida Grande"/>
                <a:sym typeface="Lucida Grande"/>
              </a:rPr>
              <a:t>unecrypted</a:t>
            </a:r>
            <a:r>
              <a:rPr lang="en-US" sz="2200" b="0" i="0" dirty="0" smtClean="0">
                <a:effectLst/>
                <a:latin typeface="Lucida Grande"/>
                <a:ea typeface="Lucida Grande"/>
                <a:cs typeface="Lucida Grande"/>
                <a:sym typeface="Lucida Grande"/>
              </a:rPr>
              <a:t> backups (if not password protected)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e) Infect the system admin's workstation, then pick it up from there</a:t>
            </a:r>
            <a:r>
              <a:rPr lang="en-US" dirty="0" smtClean="0"/>
              <a:t/>
            </a:r>
            <a:br>
              <a:rPr lang="en-US" dirty="0" smtClean="0"/>
            </a:br>
            <a:r>
              <a:rPr lang="en-US" sz="2200" b="0" i="0" dirty="0" smtClean="0">
                <a:effectLst/>
                <a:latin typeface="Lucida Grande"/>
                <a:ea typeface="Lucida Grande"/>
                <a:cs typeface="Lucida Grande"/>
                <a:sym typeface="Lucida Grande"/>
              </a:rPr>
              <a:t>      once you have the system admin's credentials (and, if needed, the</a:t>
            </a:r>
            <a:r>
              <a:rPr lang="en-US" dirty="0" smtClean="0"/>
              <a:t/>
            </a:r>
            <a:br>
              <a:rPr lang="en-US" dirty="0" smtClean="0"/>
            </a:br>
            <a:r>
              <a:rPr lang="en-US" sz="2200" b="0" i="0" dirty="0" smtClean="0">
                <a:effectLst/>
                <a:latin typeface="Lucida Grande"/>
                <a:ea typeface="Lucida Grande"/>
                <a:cs typeface="Lucida Grande"/>
                <a:sym typeface="Lucida Grande"/>
              </a:rPr>
              <a:t>      password for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[same cartoon]</a:t>
            </a:r>
            <a:endParaRPr lang="fr-BE" dirty="0"/>
          </a:p>
        </p:txBody>
      </p:sp>
    </p:spTree>
    <p:extLst>
      <p:ext uri="{BB962C8B-B14F-4D97-AF65-F5344CB8AC3E}">
        <p14:creationId xmlns:p14="http://schemas.microsoft.com/office/powerpoint/2010/main" val="182889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Do you want to mention ECDHE by name, too?</a:t>
            </a:r>
            <a:endParaRPr lang="fr-BE" dirty="0"/>
          </a:p>
        </p:txBody>
      </p:sp>
    </p:spTree>
    <p:extLst>
      <p:ext uri="{BB962C8B-B14F-4D97-AF65-F5344CB8AC3E}">
        <p14:creationId xmlns:p14="http://schemas.microsoft.com/office/powerpoint/2010/main" val="475301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Only widely available stream cipher these days is RC4, and it's not</a:t>
            </a:r>
            <a:r>
              <a:rPr lang="en-US" dirty="0" smtClean="0"/>
              <a:t/>
            </a:r>
            <a:br>
              <a:rPr lang="en-US" dirty="0" smtClean="0"/>
            </a:br>
            <a:r>
              <a:rPr lang="en-US" sz="2200" b="0" i="0" dirty="0" smtClean="0">
                <a:effectLst/>
                <a:latin typeface="Lucida Grande"/>
                <a:ea typeface="Lucida Grande"/>
                <a:cs typeface="Lucida Grande"/>
                <a:sym typeface="Lucida Grande"/>
              </a:rPr>
              <a:t>   secure (see my crypto BCP talk at slides 62-68)</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mention GCM mode?</a:t>
            </a:r>
          </a:p>
          <a:p>
            <a:endParaRPr lang="en-US" sz="2200" b="0" i="0" dirty="0" smtClean="0">
              <a:effectLst/>
              <a:latin typeface="Lucida Grande"/>
              <a:ea typeface="Lucida Grande"/>
              <a:cs typeface="Lucida Grande"/>
              <a:sym typeface="Lucida Grande"/>
            </a:endParaRPr>
          </a:p>
          <a:p>
            <a:endParaRPr lang="en-US" sz="2200" b="0" i="0" dirty="0" smtClean="0">
              <a:effectLst/>
              <a:latin typeface="Lucida Grande"/>
              <a:ea typeface="Lucida Grande"/>
              <a:cs typeface="Lucida Grande"/>
              <a:sym typeface="Lucida Grande"/>
            </a:endParaRPr>
          </a:p>
          <a:p>
            <a:r>
              <a:rPr lang="en-US" dirty="0" smtClean="0"/>
              <a:t>Galois/Counter Mode (GCM) is a mode of operation for symmetric key cryptographic block ciphers that has been widely adopted because of its efficiency and performance. GCM throughput rates for state of the art, high speed communication channels can be achieved with reasonable hardware resources.[1] It is an authenticated encryption algorithm designed to provide both data authenticity (integrity) and confidentiality. GCM is defined for block ciphers with a block size of 128 bits. Galois Message Authentication Code (GMAC) is an authentication-only variant of the GCM which can be used as an incremental message authentication code. Both GCM and GMAC can accept initialization vectors of arbitrary length.</a:t>
            </a:r>
          </a:p>
          <a:p>
            <a:endParaRPr lang="en-US" dirty="0" smtClean="0"/>
          </a:p>
          <a:p>
            <a:r>
              <a:rPr lang="en-US" dirty="0" smtClean="0"/>
              <a:t>Different block cipher modes of operation can have significantly different performance and efficiency characteristics, even when used with the same block cipher. GCM can take full advantage of parallel processing, and an implementation can make efficient use of an instruction pipeline or a hardware pipeline. In contrast, the Cipher block chaining (CBC) mode of operation incurs significant pipeline stalls that hamper its efficiency and performance.</a:t>
            </a:r>
            <a:endParaRPr lang="fr-BE" dirty="0"/>
          </a:p>
        </p:txBody>
      </p:sp>
    </p:spTree>
    <p:extLst>
      <p:ext uri="{BB962C8B-B14F-4D97-AF65-F5344CB8AC3E}">
        <p14:creationId xmlns:p14="http://schemas.microsoft.com/office/powerpoint/2010/main" val="386186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Great little product: </a:t>
            </a:r>
            <a:r>
              <a:rPr lang="en-US" sz="2200" b="0" i="0" dirty="0" smtClean="0">
                <a:effectLst/>
                <a:latin typeface="Lucida Grande"/>
                <a:ea typeface="Lucida Grande"/>
                <a:cs typeface="Lucida Grande"/>
                <a:sym typeface="Lucida Grande"/>
                <a:hlinkClick r:id="rId3"/>
              </a:rPr>
              <a:t>http://www.entropykey.co.uk/shop/</a:t>
            </a:r>
            <a:r>
              <a:rPr lang="en-US" sz="2200" b="0" i="0" dirty="0" smtClean="0">
                <a:effectLst/>
                <a:latin typeface="Lucida Grande"/>
                <a:ea typeface="Lucida Grande"/>
                <a:cs typeface="Lucida Grande"/>
                <a:sym typeface="Lucida Grande"/>
              </a:rPr>
              <a:t> (but bummer it's</a:t>
            </a:r>
            <a:r>
              <a:rPr lang="en-US" dirty="0" smtClean="0"/>
              <a:t/>
            </a:r>
            <a:br>
              <a:rPr lang="en-US" dirty="0" smtClean="0"/>
            </a:br>
            <a:r>
              <a:rPr lang="en-US" sz="2200" b="0" i="0" dirty="0" smtClean="0">
                <a:effectLst/>
                <a:latin typeface="Lucida Grande"/>
                <a:ea typeface="Lucida Grande"/>
                <a:cs typeface="Lucida Grande"/>
                <a:sym typeface="Lucida Grande"/>
              </a:rPr>
              <a:t>   backordered)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Thoughts about </a:t>
            </a:r>
            <a:r>
              <a:rPr lang="en-US" sz="2200" b="0" i="0" dirty="0" smtClean="0">
                <a:effectLst/>
                <a:latin typeface="Lucida Grande"/>
                <a:ea typeface="Lucida Grande"/>
                <a:cs typeface="Lucida Grande"/>
                <a:sym typeface="Lucida Grande"/>
                <a:hlinkClick r:id="rId4"/>
              </a:rPr>
              <a:t>http://egd.sourceforge.net/</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81835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Dual EC_DRBG is officially deprecated even by RSA itself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And then, of course, there was Extended Random,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http://threatpost.com/second-nsa-crypto-tool-found-in-rsa-bsafe/105143</a:t>
            </a:r>
            <a:endParaRPr lang="fr-BE" dirty="0"/>
          </a:p>
        </p:txBody>
      </p:sp>
    </p:spTree>
    <p:extLst>
      <p:ext uri="{BB962C8B-B14F-4D97-AF65-F5344CB8AC3E}">
        <p14:creationId xmlns:p14="http://schemas.microsoft.com/office/powerpoint/2010/main" val="24150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
            </a:r>
            <a:br>
              <a:rPr lang="en-US" dirty="0" smtClean="0"/>
            </a:br>
            <a:r>
              <a:rPr lang="en-US" sz="2200" b="0" i="0" dirty="0" smtClean="0">
                <a:effectLst/>
                <a:latin typeface="Lucida Grande"/>
                <a:ea typeface="Lucida Grande"/>
                <a:cs typeface="Lucida Grande"/>
                <a:sym typeface="Lucida Grande"/>
              </a:rPr>
              <a:t>   Do you want to discuss the scarce alternatives to NIST crypto</a:t>
            </a:r>
            <a:r>
              <a:rPr lang="en-US" dirty="0" smtClean="0"/>
              <a:t/>
            </a:r>
            <a:br>
              <a:rPr lang="en-US" dirty="0" smtClean="0"/>
            </a:br>
            <a:r>
              <a:rPr lang="en-US" sz="2200" b="0" i="0" dirty="0" smtClean="0">
                <a:effectLst/>
                <a:latin typeface="Lucida Grande"/>
                <a:ea typeface="Lucida Grande"/>
                <a:cs typeface="Lucida Grande"/>
                <a:sym typeface="Lucida Grande"/>
              </a:rPr>
              <a:t>   algorithms at some point? (e.g., see  slides 32-46)</a:t>
            </a:r>
            <a:endParaRPr lang="fr-BE" dirty="0"/>
          </a:p>
        </p:txBody>
      </p:sp>
    </p:spTree>
    <p:extLst>
      <p:ext uri="{BB962C8B-B14F-4D97-AF65-F5344CB8AC3E}">
        <p14:creationId xmlns:p14="http://schemas.microsoft.com/office/powerpoint/2010/main" val="114631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7971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  Other implementation flaws: see my talk at 77-89</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Might want to mention </a:t>
            </a:r>
            <a:r>
              <a:rPr lang="en-US" sz="2200" b="0" i="0" dirty="0" err="1" smtClean="0">
                <a:effectLst/>
                <a:latin typeface="Lucida Grande"/>
                <a:ea typeface="Lucida Grande"/>
                <a:cs typeface="Lucida Grande"/>
                <a:sym typeface="Lucida Grande"/>
              </a:rPr>
              <a:t>Schneier's</a:t>
            </a:r>
            <a:r>
              <a:rPr lang="en-US" sz="2200" b="0" i="0" dirty="0" smtClean="0">
                <a:effectLst/>
                <a:latin typeface="Lucida Grande"/>
                <a:ea typeface="Lucida Grande"/>
                <a:cs typeface="Lucida Grande"/>
                <a:sym typeface="Lucida Grande"/>
              </a:rPr>
              <a:t> "Mile High Pole" fallacy,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http://www.ietf.org/mail-archive/web/tls/current/msg12563.html</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Very hard to distinguish "honest accidental flaws" from intentionally</a:t>
            </a:r>
            <a:r>
              <a:rPr lang="en-US" dirty="0" smtClean="0"/>
              <a:t/>
            </a:r>
            <a:br>
              <a:rPr lang="en-US" dirty="0" smtClean="0"/>
            </a:br>
            <a:r>
              <a:rPr lang="en-US" sz="2200" b="0" i="0" dirty="0" smtClean="0">
                <a:effectLst/>
                <a:latin typeface="Lucida Grande"/>
                <a:ea typeface="Lucida Grande"/>
                <a:cs typeface="Lucida Grande"/>
                <a:sym typeface="Lucida Grande"/>
              </a:rPr>
              <a:t>   introduced vulnerabilities.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Bottom line: hard to know what and who to trust.</a:t>
            </a:r>
            <a:endParaRPr lang="fr-BE" dirty="0"/>
          </a:p>
        </p:txBody>
      </p:sp>
    </p:spTree>
    <p:extLst>
      <p:ext uri="{BB962C8B-B14F-4D97-AF65-F5344CB8AC3E}">
        <p14:creationId xmlns:p14="http://schemas.microsoft.com/office/powerpoint/2010/main" val="1842002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demo.msg</a:t>
            </a:r>
            <a:r>
              <a:rPr lang="en-US" sz="2200" dirty="0" smtClean="0">
                <a:latin typeface="Lucida Grande"/>
                <a:ea typeface="Lucida Grande"/>
                <a:cs typeface="Lucida Grande"/>
                <a:sym typeface="Lucida Grande"/>
              </a:rPr>
              <a:t>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–e</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/demo-</a:t>
            </a:r>
            <a:r>
              <a:rPr lang="en-US" sz="2200" dirty="0" err="1" smtClean="0">
                <a:latin typeface="Lucida Grande"/>
                <a:ea typeface="Lucida Grande"/>
                <a:cs typeface="Lucida Grande"/>
                <a:sym typeface="Lucida Grande"/>
              </a:rPr>
              <a:t>back.msg</a:t>
            </a:r>
            <a:r>
              <a:rPr lang="en-US" sz="2200" dirty="0" smtClean="0">
                <a:latin typeface="Lucida Grande"/>
                <a:ea typeface="Lucida Grande"/>
                <a:cs typeface="Lucida Grande"/>
                <a:sym typeface="Lucida Grande"/>
              </a:rPr>
              <a:t>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–d</a:t>
            </a:r>
          </a:p>
          <a:p>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GPG</a:t>
            </a:r>
            <a:r>
              <a:rPr lang="en-US" sz="2200" baseline="0" dirty="0" smtClean="0">
                <a:latin typeface="Lucida Grande"/>
                <a:ea typeface="Lucida Grande"/>
                <a:cs typeface="Lucida Grande"/>
                <a:sym typeface="Lucida Grande"/>
              </a:rPr>
              <a:t> key of 4096bits vs 128 bits AES encryption</a:t>
            </a:r>
          </a:p>
          <a:p>
            <a:endParaRPr lang="en-US" sz="2200" baseline="0" dirty="0" smtClean="0">
              <a:latin typeface="Lucida Grande"/>
              <a:ea typeface="Lucida Grande"/>
              <a:cs typeface="Lucida Grande"/>
              <a:sym typeface="Lucida Grande"/>
            </a:endParaRPr>
          </a:p>
          <a:p>
            <a:r>
              <a:rPr lang="en-US" sz="2200" baseline="0" dirty="0" smtClean="0">
                <a:latin typeface="Lucida Grande"/>
                <a:ea typeface="Lucida Grande"/>
                <a:cs typeface="Lucida Grande"/>
                <a:sym typeface="Lucida Grande"/>
              </a:rPr>
              <a:t>Demo file is the IP RFC ;)</a:t>
            </a:r>
          </a:p>
          <a:p>
            <a:endParaRPr lang="en-US" sz="2200" b="0" u="sng" baseline="0" dirty="0" smtClean="0">
              <a:latin typeface="Lucida Grande"/>
              <a:ea typeface="Lucida Grande"/>
              <a:cs typeface="Lucida Grande"/>
              <a:sym typeface="Lucida Grande"/>
            </a:endParaRPr>
          </a:p>
          <a:p>
            <a:r>
              <a:rPr lang="en-US" sz="2200" b="0" u="sng" baseline="0" dirty="0" smtClean="0">
                <a:latin typeface="Lucida Grande"/>
                <a:ea typeface="Lucida Grande"/>
                <a:cs typeface="Lucida Grande"/>
                <a:sym typeface="Lucida Grande"/>
              </a:rPr>
              <a:t>-- DEMO !! --</a:t>
            </a:r>
            <a:endParaRPr lang="en-US" b="0" u="sng" dirty="0"/>
          </a:p>
        </p:txBody>
      </p:sp>
    </p:spTree>
    <p:extLst>
      <p:ext uri="{BB962C8B-B14F-4D97-AF65-F5344CB8AC3E}">
        <p14:creationId xmlns:p14="http://schemas.microsoft.com/office/powerpoint/2010/main" val="2562202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It would be nice if the </a:t>
            </a:r>
            <a:r>
              <a:rPr lang="en-US" sz="2200" b="0" i="0" dirty="0" err="1" smtClean="0">
                <a:effectLst/>
                <a:latin typeface="Lucida Grande"/>
                <a:ea typeface="Lucida Grande"/>
                <a:cs typeface="Lucida Grande"/>
                <a:sym typeface="Lucida Grande"/>
              </a:rPr>
              <a:t>symetric</a:t>
            </a:r>
            <a:r>
              <a:rPr lang="en-US" sz="2200" b="0" i="0" dirty="0" smtClean="0">
                <a:effectLst/>
                <a:latin typeface="Lucida Grande"/>
                <a:ea typeface="Lucida Grande"/>
                <a:cs typeface="Lucida Grande"/>
                <a:sym typeface="Lucida Grande"/>
              </a:rPr>
              <a:t> and </a:t>
            </a:r>
            <a:r>
              <a:rPr lang="en-US" sz="2200" b="0" i="0" dirty="0" err="1" smtClean="0">
                <a:effectLst/>
                <a:latin typeface="Lucida Grande"/>
                <a:ea typeface="Lucida Grande"/>
                <a:cs typeface="Lucida Grande"/>
                <a:sym typeface="Lucida Grande"/>
              </a:rPr>
              <a:t>asymetric</a:t>
            </a:r>
            <a:r>
              <a:rPr lang="en-US" sz="2200" b="0" i="0" dirty="0" smtClean="0">
                <a:effectLst/>
                <a:latin typeface="Lucida Grande"/>
                <a:ea typeface="Lucida Grande"/>
                <a:cs typeface="Lucida Grande"/>
                <a:sym typeface="Lucida Grande"/>
              </a:rPr>
              <a:t> crypto had comparable</a:t>
            </a:r>
            <a:r>
              <a:rPr lang="en-US" dirty="0" smtClean="0"/>
              <a:t/>
            </a:r>
            <a:br>
              <a:rPr lang="en-US" dirty="0" smtClean="0"/>
            </a:br>
            <a:r>
              <a:rPr lang="en-US" sz="2200" b="0" i="0" dirty="0" smtClean="0">
                <a:effectLst/>
                <a:latin typeface="Lucida Grande"/>
                <a:ea typeface="Lucida Grande"/>
                <a:cs typeface="Lucida Grande"/>
                <a:sym typeface="Lucida Grande"/>
              </a:rPr>
              <a:t>   strength, eh? :-;</a:t>
            </a:r>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Loop on the table!!</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DEMO!!</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a:t>
            </a:r>
            <a:r>
              <a:rPr lang="en-US" baseline="0" dirty="0" smtClean="0"/>
              <a:t> to do with cipher suite of NSA</a:t>
            </a:r>
            <a:endParaRPr lang="en-US" dirty="0"/>
          </a:p>
        </p:txBody>
      </p:sp>
    </p:spTree>
    <p:extLst>
      <p:ext uri="{BB962C8B-B14F-4D97-AF65-F5344CB8AC3E}">
        <p14:creationId xmlns:p14="http://schemas.microsoft.com/office/powerpoint/2010/main" val="1652813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I'd probably break TLS 1.0, as well as the earlier stuff</a:t>
            </a:r>
            <a:endParaRPr lang="fr-BE" dirty="0"/>
          </a:p>
        </p:txBody>
      </p:sp>
    </p:spTree>
    <p:extLst>
      <p:ext uri="{BB962C8B-B14F-4D97-AF65-F5344CB8AC3E}">
        <p14:creationId xmlns:p14="http://schemas.microsoft.com/office/powerpoint/2010/main" val="609947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Might want to clarify that the project's "Suite A" and "Suite B"</a:t>
            </a:r>
            <a:r>
              <a:rPr lang="en-US" dirty="0" smtClean="0"/>
              <a:t/>
            </a:r>
            <a:br>
              <a:rPr lang="en-US" dirty="0" smtClean="0"/>
            </a:br>
            <a:r>
              <a:rPr lang="en-US" sz="2200" b="0" i="0" dirty="0" smtClean="0">
                <a:effectLst/>
                <a:latin typeface="Lucida Grande"/>
                <a:ea typeface="Lucida Grande"/>
                <a:cs typeface="Lucida Grande"/>
                <a:sym typeface="Lucida Grande"/>
              </a:rPr>
              <a:t>   aren't related to the NSA's "Suite B" specification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talk about why you don't do ECDSA instead of RSA in</a:t>
            </a:r>
            <a:r>
              <a:rPr lang="en-US" dirty="0" smtClean="0"/>
              <a:t/>
            </a:r>
            <a:br>
              <a:rPr lang="en-US" dirty="0" smtClean="0"/>
            </a:br>
            <a:r>
              <a:rPr lang="en-US" sz="2200" b="0" i="0" dirty="0" smtClean="0">
                <a:effectLst/>
                <a:latin typeface="Lucida Grande"/>
                <a:ea typeface="Lucida Grande"/>
                <a:cs typeface="Lucida Grande"/>
                <a:sym typeface="Lucida Grande"/>
              </a:rPr>
              <a:t>   ECDHE-RSA-AES256-GCM-SHA384?</a:t>
            </a:r>
            <a:endParaRPr lang="fr-BE" dirty="0"/>
          </a:p>
        </p:txBody>
      </p:sp>
    </p:spTree>
    <p:extLst>
      <p:ext uri="{BB962C8B-B14F-4D97-AF65-F5344CB8AC3E}">
        <p14:creationId xmlns:p14="http://schemas.microsoft.com/office/powerpoint/2010/main" val="2068729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Motivation for allowing SHA-1? Simple: most certs still rely on it.</a:t>
            </a:r>
            <a:r>
              <a:rPr lang="en-US" dirty="0" smtClean="0"/>
              <a:t/>
            </a:r>
            <a:br>
              <a:rPr lang="en-US" dirty="0" smtClean="0"/>
            </a:br>
            <a:r>
              <a:rPr lang="en-US" sz="2200" b="0" i="0" dirty="0" smtClean="0">
                <a:effectLst/>
                <a:latin typeface="Lucida Grande"/>
                <a:ea typeface="Lucida Grande"/>
                <a:cs typeface="Lucida Grande"/>
                <a:sym typeface="Lucida Grande"/>
              </a:rPr>
              <a:t>   (see my crypto BCP talk at 57-61)</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Permitting TLS 1.0 is a tougher "sell" for me. I wouldn't allow it.</a:t>
            </a:r>
            <a:endParaRPr lang="fr-BE" dirty="0"/>
          </a:p>
        </p:txBody>
      </p:sp>
    </p:spTree>
    <p:extLst>
      <p:ext uri="{BB962C8B-B14F-4D97-AF65-F5344CB8AC3E}">
        <p14:creationId xmlns:p14="http://schemas.microsoft.com/office/powerpoint/2010/main" val="2078705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Rational for preferring CAMELLIA over AES?</a:t>
            </a:r>
            <a:r>
              <a:rPr lang="en-US" dirty="0" smtClean="0"/>
              <a:t/>
            </a:r>
            <a:br>
              <a:rPr lang="en-US" dirty="0" smtClean="0"/>
            </a:br>
            <a:endParaRPr lang="en-US" dirty="0" smtClean="0"/>
          </a:p>
          <a:p>
            <a:r>
              <a:rPr lang="en-US" dirty="0" smtClean="0"/>
              <a:t>Aaron:</a:t>
            </a:r>
          </a:p>
          <a:p>
            <a:pPr marL="342900" indent="-342900">
              <a:buFont typeface="Wingdings" charset="0"/>
              <a:buChar char="è"/>
            </a:pPr>
            <a:r>
              <a:rPr lang="en-US" dirty="0" smtClean="0">
                <a:sym typeface="Wingdings"/>
              </a:rPr>
              <a:t>Algorithmic agility argument. It has pros and cons. On the</a:t>
            </a:r>
            <a:r>
              <a:rPr lang="en-US" baseline="0" dirty="0" smtClean="0">
                <a:sym typeface="Wingdings"/>
              </a:rPr>
              <a:t> one had, AES is more trusted, on the other hand what if it turns out there is a backdoor there?</a:t>
            </a:r>
            <a:endParaRPr lang="en-US" dirty="0" smtClean="0">
              <a:sym typeface="Wingdings"/>
            </a:endParaRPr>
          </a:p>
          <a:p>
            <a:pPr marL="0" indent="0">
              <a:buFont typeface="Wingdings" charset="0"/>
              <a:buNone/>
            </a:pPr>
            <a:r>
              <a:rPr lang="en-US" dirty="0" smtClean="0"/>
              <a:t/>
            </a:r>
            <a:br>
              <a:rPr lang="en-US" dirty="0" smtClean="0"/>
            </a:br>
            <a:r>
              <a:rPr lang="en-US" sz="2200" b="0" i="0" dirty="0" smtClean="0">
                <a:effectLst/>
                <a:latin typeface="Lucida Grande"/>
                <a:ea typeface="Lucida Grande"/>
                <a:cs typeface="Lucida Grande"/>
                <a:sym typeface="Lucida Grande"/>
              </a:rPr>
              <a:t>   Also, be aware to cipher string lengths (c.f.,</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http://rt.openssl.org/Ticket/Display.html?user=guest&amp;pass=guest&amp;id=2771</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169554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dirty="0" smtClean="0"/>
              <a:t>Mary, Queen of Scots (7/8 December 1542 – 8 February 1587), also known as Mary Stuart[3] or Mary I of Scotland, was queen regnant of Scotland from 14 December 1542 to 24 July 1567 and queen consort of France from 10 July 1559 to 5 December 1560.</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Mary, the only surviving legitimate child of King James V of Scotland, was 6 days old when her father died and she acceded to the throne. She spent most of her childhood in France while Scotland was ruled by regents, and in 1558, she married the Dauphin of France, Francis. He ascended the French throne as King Francis II in 1559, and Mary briefly became queen consort of France, until his death on 5 December 1560. Widowed, Mary returned to Scotland, arriving in </a:t>
            </a:r>
            <a:r>
              <a:rPr lang="en-US" dirty="0" err="1" smtClean="0"/>
              <a:t>Leith</a:t>
            </a:r>
            <a:r>
              <a:rPr lang="en-US" dirty="0" smtClean="0"/>
              <a:t> on 19 August 1561. Four years later, she married her first cousin, Henry Stuart, Lord Darnley, but their union was unhappy. In February 1567, his residence was destroyed by an explosion, and Darnley was found murdered in the garden.</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James Hepburn, 4th Earl of </a:t>
            </a:r>
            <a:r>
              <a:rPr lang="en-US" dirty="0" err="1" smtClean="0"/>
              <a:t>Bothwell</a:t>
            </a:r>
            <a:r>
              <a:rPr lang="en-US" dirty="0" smtClean="0"/>
              <a:t>, was generally believed to have orchestrated Darnley's death, but he was acquitted of the charge in April 1567, and the following month he married Mary. Following an uprising against the couple, Mary was imprisoned in Loch Leven Castle. On 24 July 1567, she was forced to abdicate in </a:t>
            </a:r>
            <a:r>
              <a:rPr lang="en-US" dirty="0" err="1" smtClean="0"/>
              <a:t>favour</a:t>
            </a:r>
            <a:r>
              <a:rPr lang="en-US" dirty="0" smtClean="0"/>
              <a:t> of James, her one-year-old son by Darnley. After an unsuccessful attempt to regain the throne, she fled southwards seeking the protection of her first cousin once removed, Queen Elizabeth I of England. Mary had previously claimed Elizabeth's throne as her own and was considered the legitimate sovereign of England by many English Catholics, including participants in a rebellion known as the Rising of the North. Perceiving her as a threat, Elizabeth had her confined in various castles and manor houses in the interior of England. After eighteen and a half years in custody, Mary was found guilty of plotting to assassinate Elizabeth, and was subsequently executed.</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(ref: http://</a:t>
            </a:r>
            <a:r>
              <a:rPr lang="en-US" dirty="0" err="1" smtClean="0"/>
              <a:t>en.wikipedia.org</a:t>
            </a:r>
            <a:r>
              <a:rPr lang="en-US" dirty="0" smtClean="0"/>
              <a:t>/wiki/Mary,_</a:t>
            </a:r>
            <a:r>
              <a:rPr lang="en-US" dirty="0" err="1" smtClean="0"/>
              <a:t>Queen_of_Scots</a:t>
            </a:r>
            <a:r>
              <a:rPr lang="en-US" dirty="0" smtClean="0"/>
              <a:t>)</a:t>
            </a:r>
            <a:endParaRPr lang="en-US" dirty="0"/>
          </a:p>
        </p:txBody>
      </p:sp>
    </p:spTree>
    <p:extLst>
      <p:ext uri="{BB962C8B-B14F-4D97-AF65-F5344CB8AC3E}">
        <p14:creationId xmlns:p14="http://schemas.microsoft.com/office/powerpoint/2010/main" val="4120170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Balance between </a:t>
            </a:r>
            <a:r>
              <a:rPr lang="en-US" sz="2200" b="1" i="0" u="sng" dirty="0" err="1" smtClean="0">
                <a:effectLst/>
                <a:latin typeface="Lucida Grande"/>
                <a:ea typeface="Lucida Grande"/>
                <a:cs typeface="Lucida Grande"/>
                <a:sym typeface="Lucida Grande"/>
              </a:rPr>
              <a:t>compatibliy</a:t>
            </a:r>
            <a:r>
              <a:rPr lang="en-US" sz="2200" b="1" i="0" u="sng" dirty="0" smtClean="0">
                <a:effectLst/>
                <a:latin typeface="Lucida Grande"/>
                <a:ea typeface="Lucida Grande"/>
                <a:cs typeface="Lucida Grande"/>
                <a:sym typeface="Lucida Grande"/>
              </a:rPr>
              <a:t> and </a:t>
            </a:r>
            <a:r>
              <a:rPr lang="en-US" sz="2200" b="1" i="0" u="sng" dirty="0" err="1" smtClean="0">
                <a:effectLst/>
                <a:latin typeface="Lucida Grande"/>
                <a:ea typeface="Lucida Grande"/>
                <a:cs typeface="Lucida Grande"/>
                <a:sym typeface="Lucida Grande"/>
              </a:rPr>
              <a:t>strenght</a:t>
            </a: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Camellia or AES</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https://</a:t>
            </a:r>
            <a:r>
              <a:rPr lang="en-US" sz="2200" b="1" i="0" u="sng" dirty="0" err="1" smtClean="0">
                <a:effectLst/>
                <a:latin typeface="Lucida Grande"/>
                <a:ea typeface="Lucida Grande"/>
                <a:cs typeface="Lucida Grande"/>
                <a:sym typeface="Lucida Grande"/>
              </a:rPr>
              <a:t>www.ssllabs.com</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ssltest</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analyze.html?d</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www.ssllabs.com&amp;s</a:t>
            </a:r>
            <a:r>
              <a:rPr lang="en-US" sz="2200" b="1" i="0" u="sng" dirty="0" smtClean="0">
                <a:effectLst/>
                <a:latin typeface="Lucida Grande"/>
                <a:ea typeface="Lucida Grande"/>
                <a:cs typeface="Lucida Grande"/>
                <a:sym typeface="Lucida Grande"/>
              </a:rPr>
              <a:t>=173.203.82.166 (DEMO?)</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p:txBody>
      </p:sp>
    </p:spTree>
    <p:extLst>
      <p:ext uri="{BB962C8B-B14F-4D97-AF65-F5344CB8AC3E}">
        <p14:creationId xmlns:p14="http://schemas.microsoft.com/office/powerpoint/2010/main" val="1322527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Will you be fleshing those out, or are they going to stay the way</a:t>
            </a:r>
            <a:r>
              <a:rPr lang="en-US" dirty="0" smtClean="0"/>
              <a:t/>
            </a:r>
            <a:br>
              <a:rPr lang="en-US" dirty="0" smtClean="0"/>
            </a:br>
            <a:r>
              <a:rPr lang="en-US" sz="2200" b="0" i="0" dirty="0" smtClean="0">
                <a:effectLst/>
                <a:latin typeface="Lucida Grande"/>
                <a:ea typeface="Lucida Grande"/>
                <a:cs typeface="Lucida Grande"/>
                <a:sym typeface="Lucida Grande"/>
              </a:rPr>
              <a:t>   they currently are?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FWIW, expect significant interest around email (SMTP, POP/IMAP,</a:t>
            </a:r>
            <a:r>
              <a:rPr lang="en-US" dirty="0" smtClean="0"/>
              <a:t/>
            </a:r>
            <a:br>
              <a:rPr lang="en-US" dirty="0" smtClean="0"/>
            </a:br>
            <a:r>
              <a:rPr lang="en-US" sz="2200" b="0" i="0" dirty="0" smtClean="0">
                <a:effectLst/>
                <a:latin typeface="Lucida Grande"/>
                <a:ea typeface="Lucida Grande"/>
                <a:cs typeface="Lucida Grande"/>
                <a:sym typeface="Lucida Grande"/>
              </a:rPr>
              <a:t>   SMTP Submit) and web (e.g., for web email)</a:t>
            </a:r>
            <a:r>
              <a:rPr lang="en-US" dirty="0" smtClean="0"/>
              <a:t/>
            </a:r>
            <a:br>
              <a:rPr lang="en-US" dirty="0" smtClean="0"/>
            </a:br>
            <a:endParaRPr lang="fr-BE" dirty="0"/>
          </a:p>
        </p:txBody>
      </p:sp>
    </p:spTree>
    <p:extLst>
      <p:ext uri="{BB962C8B-B14F-4D97-AF65-F5344CB8AC3E}">
        <p14:creationId xmlns:p14="http://schemas.microsoft.com/office/powerpoint/2010/main" val="2093666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s/PGG/PGP</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I'd be interested to hear if you believe E2E encryption (e.g., use</a:t>
            </a:r>
            <a:r>
              <a:rPr lang="en-US" dirty="0" smtClean="0"/>
              <a:t/>
            </a:r>
            <a:br>
              <a:rPr lang="en-US" dirty="0" smtClean="0"/>
            </a:br>
            <a:r>
              <a:rPr lang="en-US" sz="2200" b="0" i="0" dirty="0" smtClean="0">
                <a:effectLst/>
                <a:latin typeface="Lucida Grande"/>
                <a:ea typeface="Lucida Grande"/>
                <a:cs typeface="Lucida Grande"/>
                <a:sym typeface="Lucida Grande"/>
              </a:rPr>
              <a:t>   of PGP or S/MIME) is ultimately the solution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also want to talk about how email is actually hop-by-hop,</a:t>
            </a:r>
            <a:r>
              <a:rPr lang="en-US" dirty="0" smtClean="0"/>
              <a:t/>
            </a:r>
            <a:br>
              <a:rPr lang="en-US" dirty="0" smtClean="0"/>
            </a:br>
            <a:r>
              <a:rPr lang="en-US" sz="2200" b="0" i="0" dirty="0" smtClean="0">
                <a:effectLst/>
                <a:latin typeface="Lucida Grande"/>
                <a:ea typeface="Lucida Grande"/>
                <a:cs typeface="Lucida Grande"/>
                <a:sym typeface="Lucida Grande"/>
              </a:rPr>
              <a:t>   and some hops may be opportunistically encrypted, while others may not</a:t>
            </a:r>
            <a:r>
              <a:rPr lang="en-US" dirty="0" smtClean="0"/>
              <a:t/>
            </a:r>
            <a:br>
              <a:rPr lang="en-US" dirty="0" smtClean="0"/>
            </a:br>
            <a:r>
              <a:rPr lang="en-US" sz="2200" b="0" i="0" dirty="0" smtClean="0">
                <a:effectLst/>
                <a:latin typeface="Lucida Grande"/>
                <a:ea typeface="Lucida Grande"/>
                <a:cs typeface="Lucida Grande"/>
                <a:sym typeface="Lucida Grande"/>
              </a:rPr>
              <a:t>   be? (and how traffic will be exposed while it transits the intervening</a:t>
            </a:r>
            <a:r>
              <a:rPr lang="en-US" dirty="0" smtClean="0"/>
              <a:t/>
            </a:r>
            <a:br>
              <a:rPr lang="en-US" dirty="0" smtClean="0"/>
            </a:br>
            <a:r>
              <a:rPr lang="en-US" sz="2200" b="0" i="0" dirty="0" smtClean="0">
                <a:effectLst/>
                <a:latin typeface="Lucida Grande"/>
                <a:ea typeface="Lucida Grande"/>
                <a:cs typeface="Lucida Grande"/>
                <a:sym typeface="Lucida Grande"/>
              </a:rPr>
              <a:t>   nodes?)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I've become a fan of Postfix's nomenclature for opportunistic encryption: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Postfix nomenclature (</a:t>
            </a:r>
            <a:r>
              <a:rPr lang="en-US" sz="2200" b="0" i="0" dirty="0" smtClean="0">
                <a:effectLst/>
                <a:latin typeface="Lucida Grande"/>
                <a:ea typeface="Lucida Grande"/>
                <a:cs typeface="Lucida Grande"/>
                <a:sym typeface="Lucida Grande"/>
                <a:hlinkClick r:id="rId3"/>
              </a:rPr>
              <a:t>http://www.postfix.org/FORWARD_SECRECY_README.html</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 Anonymous (no peer certificate)</a:t>
            </a:r>
            <a:r>
              <a:rPr lang="en-US" dirty="0" smtClean="0"/>
              <a:t/>
            </a:r>
            <a:br>
              <a:rPr lang="en-US" dirty="0" smtClean="0"/>
            </a:br>
            <a:r>
              <a:rPr lang="en-US" sz="2200" b="0" i="0" dirty="0" smtClean="0">
                <a:effectLst/>
                <a:latin typeface="Lucida Grande"/>
                <a:ea typeface="Lucida Grande"/>
                <a:cs typeface="Lucida Grande"/>
                <a:sym typeface="Lucida Grande"/>
              </a:rPr>
              <a:t>   -- Untrusted (peer cert not signed by trusted CA)</a:t>
            </a:r>
            <a:r>
              <a:rPr lang="en-US" dirty="0" smtClean="0"/>
              <a:t/>
            </a:r>
            <a:br>
              <a:rPr lang="en-US" dirty="0" smtClean="0"/>
            </a:br>
            <a:r>
              <a:rPr lang="en-US" sz="2200" b="0" i="0" dirty="0" smtClean="0">
                <a:effectLst/>
                <a:latin typeface="Lucida Grande"/>
                <a:ea typeface="Lucida Grande"/>
                <a:cs typeface="Lucida Grande"/>
                <a:sym typeface="Lucida Grande"/>
              </a:rPr>
              <a:t>   -- Trusted (peer cert signed by trusted CA, unverified peer name)</a:t>
            </a:r>
            <a:r>
              <a:rPr lang="en-US" dirty="0" smtClean="0"/>
              <a:t/>
            </a:r>
            <a:br>
              <a:rPr lang="en-US" dirty="0" smtClean="0"/>
            </a:br>
            <a:r>
              <a:rPr lang="en-US" sz="2200" b="0" i="0" dirty="0" smtClean="0">
                <a:effectLst/>
                <a:latin typeface="Lucida Grande"/>
                <a:ea typeface="Lucida Grande"/>
                <a:cs typeface="Lucida Grande"/>
                <a:sym typeface="Lucida Grande"/>
              </a:rPr>
              <a:t>   -- Verified (peer cert signed by trusted CA, verified peer name; or peer</a:t>
            </a:r>
            <a:r>
              <a:rPr lang="en-US" dirty="0" smtClean="0"/>
              <a:t/>
            </a:r>
            <a:br>
              <a:rPr lang="en-US" dirty="0" smtClean="0"/>
            </a:br>
            <a:r>
              <a:rPr lang="en-US" sz="2200" b="0" i="0" dirty="0" smtClean="0">
                <a:effectLst/>
                <a:latin typeface="Lucida Grande"/>
                <a:ea typeface="Lucida Grande"/>
                <a:cs typeface="Lucida Grande"/>
                <a:sym typeface="Lucida Grande"/>
              </a:rPr>
              <a:t>      cert with expected public key or cert fingerprint)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MITM risk is hard to mitigate, I think...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Be sure to cover what happens if opportunistic encryption fails... is</a:t>
            </a:r>
            <a:r>
              <a:rPr lang="en-US" dirty="0" smtClean="0"/>
              <a:t/>
            </a:r>
            <a:br>
              <a:rPr lang="en-US" dirty="0" smtClean="0"/>
            </a:br>
            <a:r>
              <a:rPr lang="en-US" sz="2200" b="0" i="0" dirty="0" smtClean="0">
                <a:effectLst/>
                <a:latin typeface="Lucida Grande"/>
                <a:ea typeface="Lucida Grande"/>
                <a:cs typeface="Lucida Grande"/>
                <a:sym typeface="Lucida Grande"/>
              </a:rPr>
              <a:t>   something better than nothing? Or is the right answer, "Hard core or</a:t>
            </a:r>
            <a:r>
              <a:rPr lang="en-US" dirty="0" smtClean="0"/>
              <a:t/>
            </a:r>
            <a:br>
              <a:rPr lang="en-US" dirty="0" smtClean="0"/>
            </a:br>
            <a:r>
              <a:rPr lang="en-US" sz="2200" b="0" i="0" dirty="0" smtClean="0">
                <a:effectLst/>
                <a:latin typeface="Lucida Grande"/>
                <a:ea typeface="Lucida Grande"/>
                <a:cs typeface="Lucida Grande"/>
                <a:sym typeface="Lucida Grande"/>
              </a:rPr>
              <a:t>   nothing?"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BTW, terrific article on STARTTLS from Facebook (Mike Adkins, you'll meet</a:t>
            </a:r>
            <a:r>
              <a:rPr lang="en-US" dirty="0" smtClean="0"/>
              <a:t/>
            </a:r>
            <a:br>
              <a:rPr lang="en-US" dirty="0" smtClean="0"/>
            </a:br>
            <a:r>
              <a:rPr lang="en-US" sz="2200" b="0" i="0" dirty="0" smtClean="0">
                <a:effectLst/>
                <a:latin typeface="Lucida Grande"/>
                <a:ea typeface="Lucida Grande"/>
                <a:cs typeface="Lucida Grande"/>
                <a:sym typeface="Lucida Grande"/>
              </a:rPr>
              <a:t>   him at Brussels):</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4"/>
              </a:rPr>
              <a:t>https://www.facebook.com/notes/protect-the-graph/the-current-state-of-smtp-starttls-deployment/1453015901605223</a:t>
            </a:r>
            <a:endParaRPr lang="fr-BE" dirty="0"/>
          </a:p>
        </p:txBody>
      </p:sp>
    </p:spTree>
    <p:extLst>
      <p:ext uri="{BB962C8B-B14F-4D97-AF65-F5344CB8AC3E}">
        <p14:creationId xmlns:p14="http://schemas.microsoft.com/office/powerpoint/2010/main" val="3756824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SSLCompression</a:t>
            </a:r>
            <a:r>
              <a:rPr lang="en-US" baseline="0" dirty="0" smtClean="0"/>
              <a:t> -&gt; Prime attack</a:t>
            </a:r>
            <a:endParaRPr lang="en-US" dirty="0"/>
          </a:p>
        </p:txBody>
      </p:sp>
    </p:spTree>
    <p:extLst>
      <p:ext uri="{BB962C8B-B14F-4D97-AF65-F5344CB8AC3E}">
        <p14:creationId xmlns:p14="http://schemas.microsoft.com/office/powerpoint/2010/main" val="1142178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b="1" u="sng" dirty="0" smtClean="0"/>
              <a:t>Our Guide HAS a section…</a:t>
            </a:r>
            <a:endParaRPr lang="fr-BE" b="1" u="sng" dirty="0"/>
          </a:p>
        </p:txBody>
      </p:sp>
    </p:spTree>
    <p:extLst>
      <p:ext uri="{BB962C8B-B14F-4D97-AF65-F5344CB8AC3E}">
        <p14:creationId xmlns:p14="http://schemas.microsoft.com/office/powerpoint/2010/main" val="28782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best from academic and on-field experience and put that together!</a:t>
            </a:r>
          </a:p>
          <a:p>
            <a:r>
              <a:rPr lang="en-US" b="1" u="sng" baseline="0" dirty="0" smtClean="0"/>
              <a:t>Transform into practical settings</a:t>
            </a:r>
            <a:endParaRPr lang="en-US" b="1" u="sng" dirty="0"/>
          </a:p>
        </p:txBody>
      </p:sp>
    </p:spTree>
    <p:extLst>
      <p:ext uri="{BB962C8B-B14F-4D97-AF65-F5344CB8AC3E}">
        <p14:creationId xmlns:p14="http://schemas.microsoft.com/office/powerpoint/2010/main" val="1506120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562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s_client</a:t>
            </a:r>
            <a:r>
              <a:rPr lang="en-US" sz="2200" dirty="0" smtClean="0">
                <a:latin typeface="Lucida Grande"/>
                <a:ea typeface="Lucida Grande"/>
                <a:cs typeface="Lucida Grande"/>
                <a:sym typeface="Lucida Grande"/>
              </a:rPr>
              <a:t> -connect www.google.be:443</a:t>
            </a:r>
          </a:p>
          <a:p>
            <a:r>
              <a:rPr lang="en-US" sz="2200" dirty="0" smtClean="0">
                <a:latin typeface="Lucida Grande"/>
                <a:ea typeface="Lucida Grande"/>
                <a:cs typeface="Lucida Grande"/>
                <a:sym typeface="Lucida Grande"/>
              </a:rPr>
              <a:t>CONNECTED(00000003)</a:t>
            </a:r>
          </a:p>
          <a:p>
            <a:r>
              <a:rPr lang="en-US" sz="2200" dirty="0" smtClean="0">
                <a:latin typeface="Lucida Grande"/>
                <a:ea typeface="Lucida Grande"/>
                <a:cs typeface="Lucida Grande"/>
                <a:sym typeface="Lucida Grande"/>
              </a:rPr>
              <a:t>depth=2 C = US, O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 CN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verify </a:t>
            </a:r>
            <a:r>
              <a:rPr lang="en-US" sz="2200" dirty="0" err="1" smtClean="0">
                <a:latin typeface="Lucida Grande"/>
                <a:ea typeface="Lucida Grande"/>
                <a:cs typeface="Lucida Grande"/>
                <a:sym typeface="Lucida Grande"/>
              </a:rPr>
              <a:t>error:num</a:t>
            </a:r>
            <a:r>
              <a:rPr lang="en-US" sz="2200" dirty="0" smtClean="0">
                <a:latin typeface="Lucida Grande"/>
                <a:ea typeface="Lucida Grande"/>
                <a:cs typeface="Lucida Grande"/>
                <a:sym typeface="Lucida Grande"/>
              </a:rPr>
              <a:t>=20:unable to get local issuer certificate</a:t>
            </a:r>
          </a:p>
          <a:p>
            <a:r>
              <a:rPr lang="en-US" sz="2200" dirty="0" smtClean="0">
                <a:latin typeface="Lucida Grande"/>
                <a:ea typeface="Lucida Grande"/>
                <a:cs typeface="Lucida Grande"/>
                <a:sym typeface="Lucida Grande"/>
              </a:rPr>
              <a:t>verify return:0</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Certificate chain</a:t>
            </a:r>
          </a:p>
          <a:p>
            <a:r>
              <a:rPr lang="en-US" sz="2200" dirty="0" smtClean="0">
                <a:latin typeface="Lucida Grande"/>
                <a:ea typeface="Lucida Grande"/>
                <a:cs typeface="Lucida Grande"/>
                <a:sym typeface="Lucida Grande"/>
              </a:rPr>
              <a:t> 0 s:/C=US/ST=California/L=Mountain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1 s:/C=US/O=Google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2 s:/C=US/O=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:/C=US/O=Equifax/OU=Equifax Secure Certificate Authority</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Server certificate</a:t>
            </a:r>
          </a:p>
          <a:p>
            <a:r>
              <a:rPr lang="en-US" sz="2200" dirty="0" smtClean="0">
                <a:latin typeface="Lucida Grande"/>
                <a:ea typeface="Lucida Grande"/>
                <a:cs typeface="Lucida Grande"/>
                <a:sym typeface="Lucida Grande"/>
              </a:rPr>
              <a:t>-----BEGIN CERTIFICATE-----</a:t>
            </a:r>
          </a:p>
          <a:p>
            <a:r>
              <a:rPr lang="en-US" sz="2200" dirty="0" smtClean="0">
                <a:latin typeface="Lucida Grande"/>
                <a:ea typeface="Lucida Grande"/>
                <a:cs typeface="Lucida Grande"/>
                <a:sym typeface="Lucida Grande"/>
              </a:rPr>
              <a:t>MIIe9TCCHd2gAwIBAgIIeF9zqFHWa9AwDQYJKoZIhvcNAQEFBQAwSTELMAkGA1UE</a:t>
            </a:r>
          </a:p>
          <a:p>
            <a:r>
              <a:rPr lang="en-US" sz="2200" dirty="0" smtClean="0">
                <a:latin typeface="Lucida Grande"/>
                <a:ea typeface="Lucida Grande"/>
                <a:cs typeface="Lucida Grande"/>
                <a:sym typeface="Lucida Grande"/>
              </a:rPr>
              <a:t>BhMCVVMxEzARBgNVBAoTCkdvb2dsZSBJbmMxJTAjBgNVBAMTHEdvb2dsZSBJbnRl</a:t>
            </a:r>
          </a:p>
          <a:p>
            <a:r>
              <a:rPr lang="en-US" sz="2200" dirty="0" smtClean="0">
                <a:latin typeface="Lucida Grande"/>
                <a:ea typeface="Lucida Grande"/>
                <a:cs typeface="Lucida Grande"/>
                <a:sym typeface="Lucida Grande"/>
              </a:rPr>
              <a:t>cm5ldCBBdXRob3JpdHkgRzIwHhcNMTQwNTIyMTIwMTU1WhcNMTQwODIwMDAwMDAw</a:t>
            </a:r>
          </a:p>
          <a:p>
            <a:r>
              <a:rPr lang="en-US" sz="2200" dirty="0" smtClean="0">
                <a:latin typeface="Lucida Grande"/>
                <a:ea typeface="Lucida Grande"/>
                <a:cs typeface="Lucida Grande"/>
                <a:sym typeface="Lucida Grande"/>
              </a:rPr>
              <a:t>WjBkMQswCQYDVQQGEwJVUzETMBEGA1UECAwKQ2FsaWZvcm5pYTEWMBQGA1UEBwwN</a:t>
            </a:r>
          </a:p>
          <a:p>
            <a:r>
              <a:rPr lang="en-US" sz="2200" dirty="0" smtClean="0">
                <a:latin typeface="Lucida Grande"/>
                <a:ea typeface="Lucida Grande"/>
                <a:cs typeface="Lucida Grande"/>
                <a:sym typeface="Lucida Grande"/>
              </a:rPr>
              <a:t>TW91bnRhaW4gVmlldzETMBEGA1UECgwKR29vZ2xlIEluYzETMBEGA1UEAwwKZ29v</a:t>
            </a:r>
          </a:p>
          <a:p>
            <a:r>
              <a:rPr lang="en-US" sz="2200" dirty="0" smtClean="0">
                <a:latin typeface="Lucida Grande"/>
                <a:ea typeface="Lucida Grande"/>
                <a:cs typeface="Lucida Grande"/>
                <a:sym typeface="Lucida Grande"/>
              </a:rPr>
              <a:t>Z2xlLmNvbTCCASIwDQYJKoZIhvcNAQEBBQADggEPADCCAQoCggEBAM++97DV7qFH</a:t>
            </a:r>
          </a:p>
          <a:p>
            <a:r>
              <a:rPr lang="en-US" sz="2200" dirty="0" smtClean="0">
                <a:latin typeface="Lucida Grande"/>
                <a:ea typeface="Lucida Grande"/>
                <a:cs typeface="Lucida Grande"/>
                <a:sym typeface="Lucida Grande"/>
              </a:rPr>
              <a:t>w4YOMd80UZomaQ8r0zWEtMOUnweKBuQHDQ5Ue7gZSASfLs+bXV4aIlkAXWmObAOE</a:t>
            </a:r>
          </a:p>
          <a:p>
            <a:r>
              <a:rPr lang="en-US" sz="2200" dirty="0" smtClean="0">
                <a:latin typeface="Lucida Grande"/>
                <a:ea typeface="Lucida Grande"/>
                <a:cs typeface="Lucida Grande"/>
                <a:sym typeface="Lucida Grande"/>
              </a:rPr>
              <a:t>3KLayDqvNrBq2P5bNu4kdvE47r+b40ZA6mvP47KV47kxES9Uxpfse/u1I1oAyaQp</a:t>
            </a:r>
          </a:p>
          <a:p>
            <a:r>
              <a:rPr lang="en-US" sz="2200" dirty="0" smtClean="0">
                <a:latin typeface="Lucida Grande"/>
                <a:ea typeface="Lucida Grande"/>
                <a:cs typeface="Lucida Grande"/>
                <a:sym typeface="Lucida Grande"/>
              </a:rPr>
              <a:t>8gfK7RvJrCbA2Poz3NuJ0AmovLb7dCWg4piJ52gKjSJc/G7YIYj7llBsCONZtogF</a:t>
            </a:r>
          </a:p>
          <a:p>
            <a:r>
              <a:rPr lang="en-US" sz="2200" dirty="0" smtClean="0">
                <a:latin typeface="Lucida Grande"/>
                <a:ea typeface="Lucida Grande"/>
                <a:cs typeface="Lucida Grande"/>
                <a:sym typeface="Lucida Grande"/>
              </a:rPr>
              <a:t>zCu6C0d8iDN269LCoVX9oJ/c76hnw4+eJSGTA/U5PDTIIxjzWikKxhbT7Gd3wDx4</a:t>
            </a:r>
          </a:p>
          <a:p>
            <a:r>
              <a:rPr lang="en-US" sz="2200" dirty="0" smtClean="0">
                <a:latin typeface="Lucida Grande"/>
                <a:ea typeface="Lucida Grande"/>
                <a:cs typeface="Lucida Grande"/>
                <a:sym typeface="Lucida Grande"/>
              </a:rPr>
              <a:t>k88DLFY5uSoePEcUtjfBl4nCQvQ1Eh8uOkHq0qmYX5PqC4DTtiowR8ICChBETABu</a:t>
            </a:r>
          </a:p>
          <a:p>
            <a:r>
              <a:rPr lang="en-US" sz="2200" dirty="0" smtClean="0">
                <a:latin typeface="Lucida Grande"/>
                <a:ea typeface="Lucida Grande"/>
                <a:cs typeface="Lucida Grande"/>
                <a:sym typeface="Lucida Grande"/>
              </a:rPr>
              <a:t>AKHOuyvtJ9sCAwEAAaOCG8QwghvAMB0GA1UdJQQWMBQGCCsGAQUFBwMBBggrBgEF</a:t>
            </a:r>
          </a:p>
          <a:p>
            <a:r>
              <a:rPr lang="en-US" sz="2200" dirty="0" smtClean="0">
                <a:latin typeface="Lucida Grande"/>
                <a:ea typeface="Lucida Grande"/>
                <a:cs typeface="Lucida Grande"/>
                <a:sym typeface="Lucida Grande"/>
              </a:rPr>
              <a:t>BQcDAjCCGpoGA1UdEQSCGpEwghqNggpnb29nbGUuY29tggoqLjJtZG4ubmV0gg0q</a:t>
            </a:r>
          </a:p>
          <a:p>
            <a:r>
              <a:rPr lang="en-US" sz="2200" dirty="0" smtClean="0">
                <a:latin typeface="Lucida Grande"/>
                <a:ea typeface="Lucida Grande"/>
                <a:cs typeface="Lucida Grande"/>
                <a:sym typeface="Lucida Grande"/>
              </a:rPr>
              <a:t>LmFuZHJvaWQuY29tghYqLmFwcGVuZ2luZS5nb29nbGUuY29tghQqLmF1LmRvdWJs</a:t>
            </a:r>
          </a:p>
          <a:p>
            <a:r>
              <a:rPr lang="en-US" sz="2200" dirty="0" smtClean="0">
                <a:latin typeface="Lucida Grande"/>
                <a:ea typeface="Lucida Grande"/>
                <a:cs typeface="Lucida Grande"/>
                <a:sym typeface="Lucida Grande"/>
              </a:rPr>
              <a:t>ZWNsaWNrLm5ldIILKi5jYy1kdC5jb22CEiouY2xvdWQuZ29vZ2xlLmNvbYIUKi5k</a:t>
            </a:r>
          </a:p>
          <a:p>
            <a:r>
              <a:rPr lang="en-US" sz="2200" dirty="0" smtClean="0">
                <a:latin typeface="Lucida Grande"/>
                <a:ea typeface="Lucida Grande"/>
                <a:cs typeface="Lucida Grande"/>
                <a:sym typeface="Lucida Grande"/>
              </a:rPr>
              <a:t>ZS5kb3VibGVjbGljay5uZXSCESouZG91YmxlY2xpY2suY29tghEqLmRvdWJsZWNs</a:t>
            </a:r>
          </a:p>
          <a:p>
            <a:r>
              <a:rPr lang="en-US" sz="2200" dirty="0" smtClean="0">
                <a:latin typeface="Lucida Grande"/>
                <a:ea typeface="Lucida Grande"/>
                <a:cs typeface="Lucida Grande"/>
                <a:sym typeface="Lucida Grande"/>
              </a:rPr>
              <a:t>aWNrLm5ldIIVKi5mbHMuZG91YmxlY2xpY2submV0ghQqLmZyLmRvdWJsZWNsaWNr</a:t>
            </a:r>
          </a:p>
          <a:p>
            <a:r>
              <a:rPr lang="en-US" sz="2200" dirty="0" smtClean="0">
                <a:latin typeface="Lucida Grande"/>
                <a:ea typeface="Lucida Grande"/>
                <a:cs typeface="Lucida Grande"/>
                <a:sym typeface="Lucida Grande"/>
              </a:rPr>
              <a:t>Lm5ldIIWKi5nb29nbGUtYW5hbHl0aWNzLmNvbYILKi5nb29nbGUuYWOCCyouZ29v</a:t>
            </a:r>
          </a:p>
          <a:p>
            <a:r>
              <a:rPr lang="en-US" sz="2200" dirty="0" smtClean="0">
                <a:latin typeface="Lucida Grande"/>
                <a:ea typeface="Lucida Grande"/>
                <a:cs typeface="Lucida Grande"/>
                <a:sym typeface="Lucida Grande"/>
              </a:rPr>
              <a:t>Z2xlLmFkggsqLmdvb2dsZS5hZYILKi5nb29nbGUuYWaCCyouZ29vZ2xlLmFnggsq</a:t>
            </a:r>
          </a:p>
          <a:p>
            <a:r>
              <a:rPr lang="en-US" sz="2200" dirty="0" smtClean="0">
                <a:latin typeface="Lucida Grande"/>
                <a:ea typeface="Lucida Grande"/>
                <a:cs typeface="Lucida Grande"/>
                <a:sym typeface="Lucida Grande"/>
              </a:rPr>
              <a:t>Lmdvb2dsZS5hbIILKi5nb29nbGUuYW2CCyouZ29vZ2xlLmFzggsqLmdvb2dsZS5h</a:t>
            </a:r>
          </a:p>
          <a:p>
            <a:r>
              <a:rPr lang="en-US" sz="2200" dirty="0" smtClean="0">
                <a:latin typeface="Lucida Grande"/>
                <a:ea typeface="Lucida Grande"/>
                <a:cs typeface="Lucida Grande"/>
                <a:sym typeface="Lucida Grande"/>
              </a:rPr>
              <a:t>dIILKi5nb29nbGUuYXqCCyouZ29vZ2xlLmJhggsqLmdvb2dsZS5iZYILKi5nb29n</a:t>
            </a:r>
          </a:p>
          <a:p>
            <a:r>
              <a:rPr lang="en-US" sz="2200" dirty="0" smtClean="0">
                <a:latin typeface="Lucida Grande"/>
                <a:ea typeface="Lucida Grande"/>
                <a:cs typeface="Lucida Grande"/>
                <a:sym typeface="Lucida Grande"/>
              </a:rPr>
              <a:t>bGUuYmaCCyouZ29vZ2xlLmJnggsqLmdvb2dsZS5iaYILKi5nb29nbGUuYmqCCyou</a:t>
            </a:r>
          </a:p>
          <a:p>
            <a:r>
              <a:rPr lang="en-US" sz="2200" dirty="0" smtClean="0">
                <a:latin typeface="Lucida Grande"/>
                <a:ea typeface="Lucida Grande"/>
                <a:cs typeface="Lucida Grande"/>
                <a:sym typeface="Lucida Grande"/>
              </a:rPr>
              <a:t>Z29vZ2xlLmJzggsqLmdvb2dsZS5idIILKi5nb29nbGUuYnmCCyouZ29vZ2xlLmNh</a:t>
            </a:r>
          </a:p>
          <a:p>
            <a:r>
              <a:rPr lang="en-US" sz="2200" dirty="0" smtClean="0">
                <a:latin typeface="Lucida Grande"/>
                <a:ea typeface="Lucida Grande"/>
                <a:cs typeface="Lucida Grande"/>
                <a:sym typeface="Lucida Grande"/>
              </a:rPr>
              <a:t>ggwqLmdvb2dsZS5jYXSCCyouZ29vZ2xlLmNjggsqLmdvb2dsZS5jZIILKi5nb29n</a:t>
            </a:r>
          </a:p>
          <a:p>
            <a:r>
              <a:rPr lang="en-US" sz="2200" dirty="0" smtClean="0">
                <a:latin typeface="Lucida Grande"/>
                <a:ea typeface="Lucida Grande"/>
                <a:cs typeface="Lucida Grande"/>
                <a:sym typeface="Lucida Grande"/>
              </a:rPr>
              <a:t>bGUuY2aCCyouZ29vZ2xlLmNnggsqLmdvb2dsZS5jaIILKi5nb29nbGUuY2mCCyou</a:t>
            </a:r>
          </a:p>
          <a:p>
            <a:r>
              <a:rPr lang="en-US" sz="2200" dirty="0" smtClean="0">
                <a:latin typeface="Lucida Grande"/>
                <a:ea typeface="Lucida Grande"/>
                <a:cs typeface="Lucida Grande"/>
                <a:sym typeface="Lucida Grande"/>
              </a:rPr>
              <a:t>Z29vZ2xlLmNsggsqLmdvb2dsZS5jbYILKi5nb29nbGUuY26CDiouZ29vZ2xlLmNv</a:t>
            </a:r>
          </a:p>
          <a:p>
            <a:r>
              <a:rPr lang="en-US" sz="2200" dirty="0" smtClean="0">
                <a:latin typeface="Lucida Grande"/>
                <a:ea typeface="Lucida Grande"/>
                <a:cs typeface="Lucida Grande"/>
                <a:sym typeface="Lucida Grande"/>
              </a:rPr>
              <a:t>LmFvgg4qLmdvb2dsZS5jby5id4IOKi5nb29nbGUuY28uY2uCDiouZ29vZ2xlLmNv</a:t>
            </a:r>
          </a:p>
          <a:p>
            <a:r>
              <a:rPr lang="en-US" sz="2200" dirty="0" smtClean="0">
                <a:latin typeface="Lucida Grande"/>
                <a:ea typeface="Lucida Grande"/>
                <a:cs typeface="Lucida Grande"/>
                <a:sym typeface="Lucida Grande"/>
              </a:rPr>
              <a:t>LmNygg4qLmdvb2dsZS5jby5odYIOKi5nb29nbGUuY28uaWSCDiouZ29vZ2xlLmNv</a:t>
            </a:r>
          </a:p>
          <a:p>
            <a:r>
              <a:rPr lang="en-US" sz="2200" dirty="0" smtClean="0">
                <a:latin typeface="Lucida Grande"/>
                <a:ea typeface="Lucida Grande"/>
                <a:cs typeface="Lucida Grande"/>
                <a:sym typeface="Lucida Grande"/>
              </a:rPr>
              <a:t>Lmlsgg4qLmdvb2dsZS5jby5pbYIOKi5nb29nbGUuY28uaW6CDiouZ29vZ2xlLmNv</a:t>
            </a:r>
          </a:p>
          <a:p>
            <a:r>
              <a:rPr lang="en-US" sz="2200" dirty="0" smtClean="0">
                <a:latin typeface="Lucida Grande"/>
                <a:ea typeface="Lucida Grande"/>
                <a:cs typeface="Lucida Grande"/>
                <a:sym typeface="Lucida Grande"/>
              </a:rPr>
              <a:t>Lmplgg4qLmdvb2dsZS5jby5qcIIOKi5nb29nbGUuY28ua2WCDiouZ29vZ2xlLmNv</a:t>
            </a:r>
          </a:p>
          <a:p>
            <a:r>
              <a:rPr lang="en-US" sz="2200" dirty="0" smtClean="0">
                <a:latin typeface="Lucida Grande"/>
                <a:ea typeface="Lucida Grande"/>
                <a:cs typeface="Lucida Grande"/>
                <a:sym typeface="Lucida Grande"/>
              </a:rPr>
              <a:t>Lmtygg4qLmdvb2dsZS5jby5sc4IOKi5nb29nbGUuY28ubWGCDiouZ29vZ2xlLmNv</a:t>
            </a:r>
          </a:p>
          <a:p>
            <a:r>
              <a:rPr lang="en-US" sz="2200" dirty="0" smtClean="0">
                <a:latin typeface="Lucida Grande"/>
                <a:ea typeface="Lucida Grande"/>
                <a:cs typeface="Lucida Grande"/>
                <a:sym typeface="Lucida Grande"/>
              </a:rPr>
              <a:t>Lm16gg4qLmdvb2dsZS5jby5ueoIOKi5nb29nbGUuY28udGiCDiouZ29vZ2xlLmNv</a:t>
            </a:r>
          </a:p>
          <a:p>
            <a:r>
              <a:rPr lang="en-US" sz="2200" dirty="0" smtClean="0">
                <a:latin typeface="Lucida Grande"/>
                <a:ea typeface="Lucida Grande"/>
                <a:cs typeface="Lucida Grande"/>
                <a:sym typeface="Lucida Grande"/>
              </a:rPr>
              <a:t>LnR6gg4qLmdvb2dsZS5jby51Z4IOKi5nb29nbGUuY28udWuCDiouZ29vZ2xlLmNv</a:t>
            </a:r>
          </a:p>
          <a:p>
            <a:r>
              <a:rPr lang="en-US" sz="2200" dirty="0" smtClean="0">
                <a:latin typeface="Lucida Grande"/>
                <a:ea typeface="Lucida Grande"/>
                <a:cs typeface="Lucida Grande"/>
                <a:sym typeface="Lucida Grande"/>
              </a:rPr>
              <a:t>LnV6gg4qLmdvb2dsZS5jby52ZYIOKi5nb29nbGUuY28udmmCDiouZ29vZ2xlLmNv</a:t>
            </a:r>
          </a:p>
          <a:p>
            <a:r>
              <a:rPr lang="en-US" sz="2200" dirty="0" smtClean="0">
                <a:latin typeface="Lucida Grande"/>
                <a:ea typeface="Lucida Grande"/>
                <a:cs typeface="Lucida Grande"/>
                <a:sym typeface="Lucida Grande"/>
              </a:rPr>
              <a:t>Lnphgg4qLmdvb2dsZS5jby56bYIOKi5nb29nbGUuY28ueneCDCouZ29vZ2xlLmNv</a:t>
            </a:r>
          </a:p>
          <a:p>
            <a:r>
              <a:rPr lang="en-US" sz="2200" dirty="0" smtClean="0">
                <a:latin typeface="Lucida Grande"/>
                <a:ea typeface="Lucida Grande"/>
                <a:cs typeface="Lucida Grande"/>
                <a:sym typeface="Lucida Grande"/>
              </a:rPr>
              <a:t>bYIPKi5nb29nbGUuY29tLmFmgg8qLmdvb2dsZS5jb20uYWeCDyouZ29vZ2xlLmNv</a:t>
            </a:r>
          </a:p>
          <a:p>
            <a:r>
              <a:rPr lang="en-US" sz="2200" dirty="0" smtClean="0">
                <a:latin typeface="Lucida Grande"/>
                <a:ea typeface="Lucida Grande"/>
                <a:cs typeface="Lucida Grande"/>
                <a:sym typeface="Lucida Grande"/>
              </a:rPr>
              <a:t>bS5haYIPKi5nb29nbGUuY29tLmFygg8qLmdvb2dsZS5jb20uYXWCDyouZ29vZ2xl</a:t>
            </a:r>
          </a:p>
          <a:p>
            <a:r>
              <a:rPr lang="en-US" sz="2200" dirty="0" smtClean="0">
                <a:latin typeface="Lucida Grande"/>
                <a:ea typeface="Lucida Grande"/>
                <a:cs typeface="Lucida Grande"/>
                <a:sym typeface="Lucida Grande"/>
              </a:rPr>
              <a:t>LmNvbS5iZIIPKi5nb29nbGUuY29tLmJogg8qLmdvb2dsZS5jb20uYm6CDyouZ29v</a:t>
            </a:r>
          </a:p>
          <a:p>
            <a:r>
              <a:rPr lang="en-US" sz="2200" dirty="0" smtClean="0">
                <a:latin typeface="Lucida Grande"/>
                <a:ea typeface="Lucida Grande"/>
                <a:cs typeface="Lucida Grande"/>
                <a:sym typeface="Lucida Grande"/>
              </a:rPr>
              <a:t>Z2xlLmNvbS5ib4IPKi5nb29nbGUuY29tLmJygg8qLmdvb2dsZS5jb20uYnmCDyou</a:t>
            </a:r>
          </a:p>
          <a:p>
            <a:r>
              <a:rPr lang="en-US" sz="2200" dirty="0" smtClean="0">
                <a:latin typeface="Lucida Grande"/>
                <a:ea typeface="Lucida Grande"/>
                <a:cs typeface="Lucida Grande"/>
                <a:sym typeface="Lucida Grande"/>
              </a:rPr>
              <a:t>Z29vZ2xlLmNvbS5ieoIPKi5nb29nbGUuY29tLmNugg8qLmdvb2dsZS5jb20uY2+C</a:t>
            </a:r>
          </a:p>
          <a:p>
            <a:r>
              <a:rPr lang="en-US" sz="2200" dirty="0" smtClean="0">
                <a:latin typeface="Lucida Grande"/>
                <a:ea typeface="Lucida Grande"/>
                <a:cs typeface="Lucida Grande"/>
                <a:sym typeface="Lucida Grande"/>
              </a:rPr>
              <a:t>DyouZ29vZ2xlLmNvbS5jdYIPKi5nb29nbGUuY29tLmN5gg8qLmdvb2dsZS5jb20u</a:t>
            </a:r>
          </a:p>
          <a:p>
            <a:r>
              <a:rPr lang="en-US" sz="2200" dirty="0" smtClean="0">
                <a:latin typeface="Lucida Grande"/>
                <a:ea typeface="Lucida Grande"/>
                <a:cs typeface="Lucida Grande"/>
                <a:sym typeface="Lucida Grande"/>
              </a:rPr>
              <a:t>ZG+CDyouZ29vZ2xlLmNvbS5lY4IPKi5nb29nbGUuY29tLmVngg8qLmdvb2dsZS5j</a:t>
            </a:r>
          </a:p>
          <a:p>
            <a:r>
              <a:rPr lang="en-US" sz="2200" dirty="0" smtClean="0">
                <a:latin typeface="Lucida Grande"/>
                <a:ea typeface="Lucida Grande"/>
                <a:cs typeface="Lucida Grande"/>
                <a:sym typeface="Lucida Grande"/>
              </a:rPr>
              <a:t>b20uZXSCDyouZ29vZ2xlLmNvbS5maoIPKi5nb29nbGUuY29tLmdlgg8qLmdvb2ds</a:t>
            </a:r>
          </a:p>
          <a:p>
            <a:r>
              <a:rPr lang="en-US" sz="2200" dirty="0" smtClean="0">
                <a:latin typeface="Lucida Grande"/>
                <a:ea typeface="Lucida Grande"/>
                <a:cs typeface="Lucida Grande"/>
                <a:sym typeface="Lucida Grande"/>
              </a:rPr>
              <a:t>ZS5jb20uZ2iCDyouZ29vZ2xlLmNvbS5naYIPKi5nb29nbGUuY29tLmdygg8qLmdv</a:t>
            </a:r>
          </a:p>
          <a:p>
            <a:r>
              <a:rPr lang="en-US" sz="2200" dirty="0" smtClean="0">
                <a:latin typeface="Lucida Grande"/>
                <a:ea typeface="Lucida Grande"/>
                <a:cs typeface="Lucida Grande"/>
                <a:sym typeface="Lucida Grande"/>
              </a:rPr>
              <a:t>b2dsZS5jb20uZ3SCDyouZ29vZ2xlLmNvbS5oa4IPKi5nb29nbGUuY29tLmlxgg8q</a:t>
            </a:r>
          </a:p>
          <a:p>
            <a:r>
              <a:rPr lang="en-US" sz="2200" dirty="0" smtClean="0">
                <a:latin typeface="Lucida Grande"/>
                <a:ea typeface="Lucida Grande"/>
                <a:cs typeface="Lucida Grande"/>
                <a:sym typeface="Lucida Grande"/>
              </a:rPr>
              <a:t>Lmdvb2dsZS5jb20uam2CDyouZ29vZ2xlLmNvbS5qb4IPKi5nb29nbGUuY29tLmto</a:t>
            </a:r>
          </a:p>
          <a:p>
            <a:r>
              <a:rPr lang="en-US" sz="2200" dirty="0" smtClean="0">
                <a:latin typeface="Lucida Grande"/>
                <a:ea typeface="Lucida Grande"/>
                <a:cs typeface="Lucida Grande"/>
                <a:sym typeface="Lucida Grande"/>
              </a:rPr>
              <a:t>gg8qLmdvb2dsZS5jb20ua3eCDyouZ29vZ2xlLmNvbS5sYoIPKi5nb29nbGUuY29t</a:t>
            </a:r>
          </a:p>
          <a:p>
            <a:r>
              <a:rPr lang="en-US" sz="2200" dirty="0" smtClean="0">
                <a:latin typeface="Lucida Grande"/>
                <a:ea typeface="Lucida Grande"/>
                <a:cs typeface="Lucida Grande"/>
                <a:sym typeface="Lucida Grande"/>
              </a:rPr>
              <a:t>Lmx5gg8qLmdvb2dsZS5jb20ubW2CDyouZ29vZ2xlLmNvbS5tdIIPKi5nb29nbGUu</a:t>
            </a:r>
          </a:p>
          <a:p>
            <a:r>
              <a:rPr lang="en-US" sz="2200" dirty="0" smtClean="0">
                <a:latin typeface="Lucida Grande"/>
                <a:ea typeface="Lucida Grande"/>
                <a:cs typeface="Lucida Grande"/>
                <a:sym typeface="Lucida Grande"/>
              </a:rPr>
              <a:t>Y29tLm14gg8qLmdvb2dsZS5jb20ubXmCDyouZ29vZ2xlLmNvbS5uYYIPKi5nb29n</a:t>
            </a:r>
          </a:p>
          <a:p>
            <a:r>
              <a:rPr lang="en-US" sz="2200" dirty="0" smtClean="0">
                <a:latin typeface="Lucida Grande"/>
                <a:ea typeface="Lucida Grande"/>
                <a:cs typeface="Lucida Grande"/>
                <a:sym typeface="Lucida Grande"/>
              </a:rPr>
              <a:t>bGUuY29tLm5mgg8qLmdvb2dsZS5jb20ubmeCDyouZ29vZ2xlLmNvbS5uaYIPKi5n</a:t>
            </a:r>
          </a:p>
          <a:p>
            <a:r>
              <a:rPr lang="en-US" sz="2200" dirty="0" smtClean="0">
                <a:latin typeface="Lucida Grande"/>
                <a:ea typeface="Lucida Grande"/>
                <a:cs typeface="Lucida Grande"/>
                <a:sym typeface="Lucida Grande"/>
              </a:rPr>
              <a:t>b29nbGUuY29tLm5wgg8qLmdvb2dsZS5jb20ubnKCDyouZ29vZ2xlLmNvbS5vbYIP</a:t>
            </a:r>
          </a:p>
          <a:p>
            <a:r>
              <a:rPr lang="en-US" sz="2200" dirty="0" smtClean="0">
                <a:latin typeface="Lucida Grande"/>
                <a:ea typeface="Lucida Grande"/>
                <a:cs typeface="Lucida Grande"/>
                <a:sym typeface="Lucida Grande"/>
              </a:rPr>
              <a:t>Ki5nb29nbGUuY29tLnBhgg8qLmdvb2dsZS5jb20ucGWCDyouZ29vZ2xlLmNvbS5w</a:t>
            </a:r>
          </a:p>
          <a:p>
            <a:r>
              <a:rPr lang="en-US" sz="2200" dirty="0" smtClean="0">
                <a:latin typeface="Lucida Grande"/>
                <a:ea typeface="Lucida Grande"/>
                <a:cs typeface="Lucida Grande"/>
                <a:sym typeface="Lucida Grande"/>
              </a:rPr>
              <a:t>Z4IPKi5nb29nbGUuY29tLnBogg8qLmdvb2dsZS5jb20ucGuCDyouZ29vZ2xlLmNv</a:t>
            </a:r>
          </a:p>
          <a:p>
            <a:r>
              <a:rPr lang="en-US" sz="2200" dirty="0" smtClean="0">
                <a:latin typeface="Lucida Grande"/>
                <a:ea typeface="Lucida Grande"/>
                <a:cs typeface="Lucida Grande"/>
                <a:sym typeface="Lucida Grande"/>
              </a:rPr>
              <a:t>bS5wbIIPKi5nb29nbGUuY29tLnBygg8qLmdvb2dsZS5jb20ucHmCDyouZ29vZ2xl</a:t>
            </a:r>
          </a:p>
          <a:p>
            <a:r>
              <a:rPr lang="en-US" sz="2200" dirty="0" smtClean="0">
                <a:latin typeface="Lucida Grande"/>
                <a:ea typeface="Lucida Grande"/>
                <a:cs typeface="Lucida Grande"/>
                <a:sym typeface="Lucida Grande"/>
              </a:rPr>
              <a:t>LmNvbS5xYYIPKi5nb29nbGUuY29tLnJ1gg8qLmdvb2dsZS5jb20uc2GCDyouZ29v</a:t>
            </a:r>
          </a:p>
          <a:p>
            <a:r>
              <a:rPr lang="en-US" sz="2200" dirty="0" smtClean="0">
                <a:latin typeface="Lucida Grande"/>
                <a:ea typeface="Lucida Grande"/>
                <a:cs typeface="Lucida Grande"/>
                <a:sym typeface="Lucida Grande"/>
              </a:rPr>
              <a:t>Z2xlLmNvbS5zYoIPKi5nb29nbGUuY29tLnNngg8qLmdvb2dsZS5jb20uc2yCDyou</a:t>
            </a:r>
          </a:p>
          <a:p>
            <a:r>
              <a:rPr lang="en-US" sz="2200" dirty="0" smtClean="0">
                <a:latin typeface="Lucida Grande"/>
                <a:ea typeface="Lucida Grande"/>
                <a:cs typeface="Lucida Grande"/>
                <a:sym typeface="Lucida Grande"/>
              </a:rPr>
              <a:t>Z29vZ2xlLmNvbS5zdoIPKi5nb29nbGUuY29tLnRqgg8qLmdvb2dsZS5jb20udG6C</a:t>
            </a:r>
          </a:p>
          <a:p>
            <a:r>
              <a:rPr lang="en-US" sz="2200" dirty="0" smtClean="0">
                <a:latin typeface="Lucida Grande"/>
                <a:ea typeface="Lucida Grande"/>
                <a:cs typeface="Lucida Grande"/>
                <a:sym typeface="Lucida Grande"/>
              </a:rPr>
              <a:t>DyouZ29vZ2xlLmNvbS50coIPKi5nb29nbGUuY29tLnR3gg8qLmdvb2dsZS5jb20u</a:t>
            </a:r>
          </a:p>
          <a:p>
            <a:r>
              <a:rPr lang="en-US" sz="2200" dirty="0" smtClean="0">
                <a:latin typeface="Lucida Grande"/>
                <a:ea typeface="Lucida Grande"/>
                <a:cs typeface="Lucida Grande"/>
                <a:sym typeface="Lucida Grande"/>
              </a:rPr>
              <a:t>dWGCDyouZ29vZ2xlLmNvbS51eYIPKi5nb29nbGUuY29tLnZjgg8qLmdvb2dsZS5j</a:t>
            </a:r>
          </a:p>
          <a:p>
            <a:r>
              <a:rPr lang="en-US" sz="2200" dirty="0" smtClean="0">
                <a:latin typeface="Lucida Grande"/>
                <a:ea typeface="Lucida Grande"/>
                <a:cs typeface="Lucida Grande"/>
                <a:sym typeface="Lucida Grande"/>
              </a:rPr>
              <a:t>b20udmWCDyouZ29vZ2xlLmNvbS52boILKi5nb29nbGUuY3aCCyouZ29vZ2xlLmN6</a:t>
            </a:r>
          </a:p>
          <a:p>
            <a:r>
              <a:rPr lang="en-US" sz="2200" dirty="0" smtClean="0">
                <a:latin typeface="Lucida Grande"/>
                <a:ea typeface="Lucida Grande"/>
                <a:cs typeface="Lucida Grande"/>
                <a:sym typeface="Lucida Grande"/>
              </a:rPr>
              <a:t>ggsqLmdvb2dsZS5kZYILKi5nb29nbGUuZGqCCyouZ29vZ2xlLmRrggsqLmdvb2ds</a:t>
            </a:r>
          </a:p>
          <a:p>
            <a:r>
              <a:rPr lang="en-US" sz="2200" dirty="0" smtClean="0">
                <a:latin typeface="Lucida Grande"/>
                <a:ea typeface="Lucida Grande"/>
                <a:cs typeface="Lucida Grande"/>
                <a:sym typeface="Lucida Grande"/>
              </a:rPr>
              <a:t>ZS5kbYILKi5nb29nbGUuZHqCCyouZ29vZ2xlLmVlggsqLmdvb2dsZS5lc4ILKi5n</a:t>
            </a:r>
          </a:p>
          <a:p>
            <a:r>
              <a:rPr lang="en-US" sz="2200" dirty="0" smtClean="0">
                <a:latin typeface="Lucida Grande"/>
                <a:ea typeface="Lucida Grande"/>
                <a:cs typeface="Lucida Grande"/>
                <a:sym typeface="Lucida Grande"/>
              </a:rPr>
              <a:t>b29nbGUuZmmCCyouZ29vZ2xlLmZtggsqLmdvb2dsZS5mcoILKi5nb29nbGUuZ2GC</a:t>
            </a:r>
          </a:p>
          <a:p>
            <a:r>
              <a:rPr lang="en-US" sz="2200" dirty="0" smtClean="0">
                <a:latin typeface="Lucida Grande"/>
                <a:ea typeface="Lucida Grande"/>
                <a:cs typeface="Lucida Grande"/>
                <a:sym typeface="Lucida Grande"/>
              </a:rPr>
              <a:t>CyouZ29vZ2xlLmdlggsqLmdvb2dsZS5nZ4ILKi5nb29nbGUuZ2yCCyouZ29vZ2xl</a:t>
            </a:r>
          </a:p>
          <a:p>
            <a:r>
              <a:rPr lang="en-US" sz="2200" dirty="0" smtClean="0">
                <a:latin typeface="Lucida Grande"/>
                <a:ea typeface="Lucida Grande"/>
                <a:cs typeface="Lucida Grande"/>
                <a:sym typeface="Lucida Grande"/>
              </a:rPr>
              <a:t>LmdtggsqLmdvb2dsZS5ncIILKi5nb29nbGUuZ3KCCyouZ29vZ2xlLmd5ggsqLmdv</a:t>
            </a:r>
          </a:p>
          <a:p>
            <a:r>
              <a:rPr lang="en-US" sz="2200" dirty="0" smtClean="0">
                <a:latin typeface="Lucida Grande"/>
                <a:ea typeface="Lucida Grande"/>
                <a:cs typeface="Lucida Grande"/>
                <a:sym typeface="Lucida Grande"/>
              </a:rPr>
              <a:t>b2dsZS5oa4ILKi5nb29nbGUuaG6CCyouZ29vZ2xlLmhyggsqLmdvb2dsZS5odIIL</a:t>
            </a:r>
          </a:p>
          <a:p>
            <a:r>
              <a:rPr lang="en-US" sz="2200" dirty="0" smtClean="0">
                <a:latin typeface="Lucida Grande"/>
                <a:ea typeface="Lucida Grande"/>
                <a:cs typeface="Lucida Grande"/>
                <a:sym typeface="Lucida Grande"/>
              </a:rPr>
              <a:t>Ki5nb29nbGUuaHWCCyouZ29vZ2xlLmllggsqLmdvb2dsZS5pbYINKi5nb29nbGUu</a:t>
            </a:r>
          </a:p>
          <a:p>
            <a:r>
              <a:rPr lang="en-US" sz="2200" dirty="0" smtClean="0">
                <a:latin typeface="Lucida Grande"/>
                <a:ea typeface="Lucida Grande"/>
                <a:cs typeface="Lucida Grande"/>
                <a:sym typeface="Lucida Grande"/>
              </a:rPr>
              <a:t>aW5mb4ILKi5nb29nbGUuaXGCCyouZ29vZ2xlLmlyggsqLmdvb2dsZS5pc4ILKi5n</a:t>
            </a:r>
          </a:p>
          <a:p>
            <a:r>
              <a:rPr lang="en-US" sz="2200" dirty="0" smtClean="0">
                <a:latin typeface="Lucida Grande"/>
                <a:ea typeface="Lucida Grande"/>
                <a:cs typeface="Lucida Grande"/>
                <a:sym typeface="Lucida Grande"/>
              </a:rPr>
              <a:t>b29nbGUuaXSCDiouZ29vZ2xlLml0LmFvggsqLmdvb2dsZS5qZYILKi5nb29nbGUu</a:t>
            </a:r>
          </a:p>
          <a:p>
            <a:r>
              <a:rPr lang="en-US" sz="2200" dirty="0" smtClean="0">
                <a:latin typeface="Lucida Grande"/>
                <a:ea typeface="Lucida Grande"/>
                <a:cs typeface="Lucida Grande"/>
                <a:sym typeface="Lucida Grande"/>
              </a:rPr>
              <a:t>am+CDSouZ29vZ2xlLmpvYnOCCyouZ29vZ2xlLmpwggsqLmdvb2dsZS5rZ4ILKi5n</a:t>
            </a:r>
          </a:p>
          <a:p>
            <a:r>
              <a:rPr lang="en-US" sz="2200" dirty="0" smtClean="0">
                <a:latin typeface="Lucida Grande"/>
                <a:ea typeface="Lucida Grande"/>
                <a:cs typeface="Lucida Grande"/>
                <a:sym typeface="Lucida Grande"/>
              </a:rPr>
              <a:t>b29nbGUua2mCCyouZ29vZ2xlLmt6ggsqLmdvb2dsZS5sYYILKi5nb29nbGUubGmC</a:t>
            </a:r>
          </a:p>
          <a:p>
            <a:r>
              <a:rPr lang="en-US" sz="2200" dirty="0" smtClean="0">
                <a:latin typeface="Lucida Grande"/>
                <a:ea typeface="Lucida Grande"/>
                <a:cs typeface="Lucida Grande"/>
                <a:sym typeface="Lucida Grande"/>
              </a:rPr>
              <a:t>CyouZ29vZ2xlLmxrggsqLmdvb2dsZS5sdIILKi5nb29nbGUubHWCCyouZ29vZ2xl</a:t>
            </a:r>
          </a:p>
          <a:p>
            <a:r>
              <a:rPr lang="en-US" sz="2200" dirty="0" smtClean="0">
                <a:latin typeface="Lucida Grande"/>
                <a:ea typeface="Lucida Grande"/>
                <a:cs typeface="Lucida Grande"/>
                <a:sym typeface="Lucida Grande"/>
              </a:rPr>
              <a:t>Lmx2ggsqLmdvb2dsZS5tZIILKi5nb29nbGUubWWCCyouZ29vZ2xlLm1nggsqLmdv</a:t>
            </a:r>
          </a:p>
          <a:p>
            <a:r>
              <a:rPr lang="en-US" sz="2200" dirty="0" smtClean="0">
                <a:latin typeface="Lucida Grande"/>
                <a:ea typeface="Lucida Grande"/>
                <a:cs typeface="Lucida Grande"/>
                <a:sym typeface="Lucida Grande"/>
              </a:rPr>
              <a:t>b2dsZS5ta4ILKi5nb29nbGUubWyCCyouZ29vZ2xlLm1uggsqLmdvb2dsZS5tc4IL</a:t>
            </a:r>
          </a:p>
          <a:p>
            <a:r>
              <a:rPr lang="en-US" sz="2200" dirty="0" smtClean="0">
                <a:latin typeface="Lucida Grande"/>
                <a:ea typeface="Lucida Grande"/>
                <a:cs typeface="Lucida Grande"/>
                <a:sym typeface="Lucida Grande"/>
              </a:rPr>
              <a:t>Ki5nb29nbGUubXWCCyouZ29vZ2xlLm12ggsqLmdvb2dsZS5td4ILKi5nb29nbGUu</a:t>
            </a:r>
          </a:p>
          <a:p>
            <a:r>
              <a:rPr lang="en-US" sz="2200" dirty="0" smtClean="0">
                <a:latin typeface="Lucida Grande"/>
                <a:ea typeface="Lucida Grande"/>
                <a:cs typeface="Lucida Grande"/>
                <a:sym typeface="Lucida Grande"/>
              </a:rPr>
              <a:t>bmWCDiouZ29vZ2xlLm5lLmpwggwqLmdvb2dsZS5uZXSCCyouZ29vZ2xlLm5nggsq</a:t>
            </a:r>
          </a:p>
          <a:p>
            <a:r>
              <a:rPr lang="en-US" sz="2200" dirty="0" smtClean="0">
                <a:latin typeface="Lucida Grande"/>
                <a:ea typeface="Lucida Grande"/>
                <a:cs typeface="Lucida Grande"/>
                <a:sym typeface="Lucida Grande"/>
              </a:rPr>
              <a:t>Lmdvb2dsZS5ubIILKi5nb29nbGUubm+CCyouZ29vZ2xlLm5yggsqLmdvb2dsZS5u</a:t>
            </a:r>
          </a:p>
          <a:p>
            <a:r>
              <a:rPr lang="en-US" sz="2200" dirty="0" smtClean="0">
                <a:latin typeface="Lucida Grande"/>
                <a:ea typeface="Lucida Grande"/>
                <a:cs typeface="Lucida Grande"/>
                <a:sym typeface="Lucida Grande"/>
              </a:rPr>
              <a:t>dYIPKi5nb29nbGUub2ZmLmFpggsqLmdvb2dsZS5wa4ILKi5nb29nbGUucGyCCyou</a:t>
            </a:r>
          </a:p>
          <a:p>
            <a:r>
              <a:rPr lang="en-US" sz="2200" dirty="0" smtClean="0">
                <a:latin typeface="Lucida Grande"/>
                <a:ea typeface="Lucida Grande"/>
                <a:cs typeface="Lucida Grande"/>
                <a:sym typeface="Lucida Grande"/>
              </a:rPr>
              <a:t>Z29vZ2xlLnBuggsqLmdvb2dsZS5wc4ILKi5nb29nbGUucHSCCyouZ29vZ2xlLnJv</a:t>
            </a:r>
          </a:p>
          <a:p>
            <a:r>
              <a:rPr lang="en-US" sz="2200" dirty="0" smtClean="0">
                <a:latin typeface="Lucida Grande"/>
                <a:ea typeface="Lucida Grande"/>
                <a:cs typeface="Lucida Grande"/>
                <a:sym typeface="Lucida Grande"/>
              </a:rPr>
              <a:t>ggsqLmdvb2dsZS5yc4ILKi5nb29nbGUucnWCCyouZ29vZ2xlLnJ3ggsqLmdvb2ds</a:t>
            </a:r>
          </a:p>
          <a:p>
            <a:r>
              <a:rPr lang="en-US" sz="2200" dirty="0" smtClean="0">
                <a:latin typeface="Lucida Grande"/>
                <a:ea typeface="Lucida Grande"/>
                <a:cs typeface="Lucida Grande"/>
                <a:sym typeface="Lucida Grande"/>
              </a:rPr>
              <a:t>ZS5zY4ILKi5nb29nbGUuc2WCCyouZ29vZ2xlLnNoggsqLmdvb2dsZS5zaYILKi5n</a:t>
            </a:r>
          </a:p>
          <a:p>
            <a:r>
              <a:rPr lang="en-US" sz="2200" dirty="0" smtClean="0">
                <a:latin typeface="Lucida Grande"/>
                <a:ea typeface="Lucida Grande"/>
                <a:cs typeface="Lucida Grande"/>
                <a:sym typeface="Lucida Grande"/>
              </a:rPr>
              <a:t>b29nbGUuc2uCCyouZ29vZ2xlLnNtggsqLmdvb2dsZS5zboILKi5nb29nbGUuc2+C</a:t>
            </a:r>
          </a:p>
          <a:p>
            <a:r>
              <a:rPr lang="en-US" sz="2200" dirty="0" smtClean="0">
                <a:latin typeface="Lucida Grande"/>
                <a:ea typeface="Lucida Grande"/>
                <a:cs typeface="Lucida Grande"/>
                <a:sym typeface="Lucida Grande"/>
              </a:rPr>
              <a:t>CyouZ29vZ2xlLnNyggsqLmdvb2dsZS5zdIILKi5nb29nbGUudGSCCyouZ29vZ2xl</a:t>
            </a:r>
          </a:p>
          <a:p>
            <a:r>
              <a:rPr lang="en-US" sz="2200" dirty="0" smtClean="0">
                <a:latin typeface="Lucida Grande"/>
                <a:ea typeface="Lucida Grande"/>
                <a:cs typeface="Lucida Grande"/>
                <a:sym typeface="Lucida Grande"/>
              </a:rPr>
              <a:t>LnRnggsqLmdvb2dsZS50a4ILKi5nb29nbGUudGyCCyouZ29vZ2xlLnRtggsqLmdv</a:t>
            </a:r>
          </a:p>
          <a:p>
            <a:r>
              <a:rPr lang="en-US" sz="2200" dirty="0" smtClean="0">
                <a:latin typeface="Lucida Grande"/>
                <a:ea typeface="Lucida Grande"/>
                <a:cs typeface="Lucida Grande"/>
                <a:sym typeface="Lucida Grande"/>
              </a:rPr>
              <a:t>b2dsZS50boILKi5nb29nbGUudG+CCyouZ29vZ2xlLnR0ggsqLmdvb2dsZS51c4IL</a:t>
            </a:r>
          </a:p>
          <a:p>
            <a:r>
              <a:rPr lang="en-US" sz="2200" dirty="0" smtClean="0">
                <a:latin typeface="Lucida Grande"/>
                <a:ea typeface="Lucida Grande"/>
                <a:cs typeface="Lucida Grande"/>
                <a:sym typeface="Lucida Grande"/>
              </a:rPr>
              <a:t>Ki5nb29nbGUudXqCCyouZ29vZ2xlLnZnggsqLmdvb2dsZS52dYILKi5nb29nbGUu</a:t>
            </a:r>
          </a:p>
          <a:p>
            <a:r>
              <a:rPr lang="en-US" sz="2200" dirty="0" smtClean="0">
                <a:latin typeface="Lucida Grande"/>
                <a:ea typeface="Lucida Grande"/>
                <a:cs typeface="Lucida Grande"/>
                <a:sym typeface="Lucida Grande"/>
              </a:rPr>
              <a:t>d3OCDyouZ29vZ2xlYXBpcy5jboIUKi5nb29nbGVjb21tZXJjZS5jb22CESouZ29v</a:t>
            </a:r>
          </a:p>
          <a:p>
            <a:r>
              <a:rPr lang="en-US" sz="2200" dirty="0" smtClean="0">
                <a:latin typeface="Lucida Grande"/>
                <a:ea typeface="Lucida Grande"/>
                <a:cs typeface="Lucida Grande"/>
                <a:sym typeface="Lucida Grande"/>
              </a:rPr>
              <a:t>Z2xldmlkZW8uY29tgg0qLmdzdGF0aWMuY29tggoqLmd2dDEuY29tghQqLmpwLmRv</a:t>
            </a:r>
          </a:p>
          <a:p>
            <a:r>
              <a:rPr lang="en-US" sz="2200" dirty="0" smtClean="0">
                <a:latin typeface="Lucida Grande"/>
                <a:ea typeface="Lucida Grande"/>
                <a:cs typeface="Lucida Grande"/>
                <a:sym typeface="Lucida Grande"/>
              </a:rPr>
              <a:t>dWJsZWNsaWNrLm5ldIIUKi5tZXRyaWMuZ3N0YXRpYy5jb22CFCoudWsuZG91Ymxl</a:t>
            </a:r>
          </a:p>
          <a:p>
            <a:r>
              <a:rPr lang="en-US" sz="2200" dirty="0" smtClean="0">
                <a:latin typeface="Lucida Grande"/>
                <a:ea typeface="Lucida Grande"/>
                <a:cs typeface="Lucida Grande"/>
                <a:sym typeface="Lucida Grande"/>
              </a:rPr>
              <a:t>Y2xpY2submV0ggwqLnVyY2hpbi5jb22CECoudXJsLmdvb2dsZS5jb22CFioueW91</a:t>
            </a:r>
          </a:p>
          <a:p>
            <a:r>
              <a:rPr lang="en-US" sz="2200" dirty="0" smtClean="0">
                <a:latin typeface="Lucida Grande"/>
                <a:ea typeface="Lucida Grande"/>
                <a:cs typeface="Lucida Grande"/>
                <a:sym typeface="Lucida Grande"/>
              </a:rPr>
              <a:t>dHViZS1ub2Nvb2tpZS5jb22CDSoueW91dHViZS5jb22CFioueW91dHViZWVkdWNh</a:t>
            </a:r>
          </a:p>
          <a:p>
            <a:r>
              <a:rPr lang="en-US" sz="2200" dirty="0" smtClean="0">
                <a:latin typeface="Lucida Grande"/>
                <a:ea typeface="Lucida Grande"/>
                <a:cs typeface="Lucida Grande"/>
                <a:sym typeface="Lucida Grande"/>
              </a:rPr>
              <a:t>dGlvbi5jb22CCyoueXRpbWcuY29tghVhZC5tby5kb3VibGVjbGljay5uZXSCC2Fu</a:t>
            </a:r>
          </a:p>
          <a:p>
            <a:r>
              <a:rPr lang="en-US" sz="2200" dirty="0" smtClean="0">
                <a:latin typeface="Lucida Grande"/>
                <a:ea typeface="Lucida Grande"/>
                <a:cs typeface="Lucida Grande"/>
                <a:sym typeface="Lucida Grande"/>
              </a:rPr>
              <a:t>ZHJvaWQuY29tgg9kb3VibGVjbGljay5uZXSCBGcuY2+CBmdvby5nbIIUZ29vZ2xl</a:t>
            </a:r>
          </a:p>
          <a:p>
            <a:r>
              <a:rPr lang="en-US" sz="2200" dirty="0" smtClean="0">
                <a:latin typeface="Lucida Grande"/>
                <a:ea typeface="Lucida Grande"/>
                <a:cs typeface="Lucida Grande"/>
                <a:sym typeface="Lucida Grande"/>
              </a:rPr>
              <a:t>LWFuYWx5dGljcy5jb22CCWdvb2dsZS5hY4IJZ29vZ2xlLmFkgglnb29nbGUuYWWC</a:t>
            </a:r>
          </a:p>
          <a:p>
            <a:r>
              <a:rPr lang="en-US" sz="2200" dirty="0" smtClean="0">
                <a:latin typeface="Lucida Grande"/>
                <a:ea typeface="Lucida Grande"/>
                <a:cs typeface="Lucida Grande"/>
                <a:sym typeface="Lucida Grande"/>
              </a:rPr>
              <a:t>CWdvb2dsZS5hZoIJZ29vZ2xlLmFngglnb29nbGUuYWyCCWdvb2dsZS5hbYIJZ29v</a:t>
            </a:r>
          </a:p>
          <a:p>
            <a:r>
              <a:rPr lang="en-US" sz="2200" dirty="0" smtClean="0">
                <a:latin typeface="Lucida Grande"/>
                <a:ea typeface="Lucida Grande"/>
                <a:cs typeface="Lucida Grande"/>
                <a:sym typeface="Lucida Grande"/>
              </a:rPr>
              <a:t>Z2xlLmFzgglnb29nbGUuYXSCCWdvb2dsZS5heoIJZ29vZ2xlLmJhgglnb29nbGUu</a:t>
            </a:r>
          </a:p>
          <a:p>
            <a:r>
              <a:rPr lang="en-US" sz="2200" dirty="0" smtClean="0">
                <a:latin typeface="Lucida Grande"/>
                <a:ea typeface="Lucida Grande"/>
                <a:cs typeface="Lucida Grande"/>
                <a:sym typeface="Lucida Grande"/>
              </a:rPr>
              <a:t>YmWCCWdvb2dsZS5iZoIJZ29vZ2xlLmJngglnb29nbGUuYmmCCWdvb2dsZS5iaoIJ</a:t>
            </a:r>
          </a:p>
          <a:p>
            <a:r>
              <a:rPr lang="en-US" sz="2200" dirty="0" smtClean="0">
                <a:latin typeface="Lucida Grande"/>
                <a:ea typeface="Lucida Grande"/>
                <a:cs typeface="Lucida Grande"/>
                <a:sym typeface="Lucida Grande"/>
              </a:rPr>
              <a:t>Z29vZ2xlLmJzgglnb29nbGUuYnSCCWdvb2dsZS5ieYIJZ29vZ2xlLmNhggpnb29n</a:t>
            </a:r>
          </a:p>
          <a:p>
            <a:r>
              <a:rPr lang="en-US" sz="2200" dirty="0" smtClean="0">
                <a:latin typeface="Lucida Grande"/>
                <a:ea typeface="Lucida Grande"/>
                <a:cs typeface="Lucida Grande"/>
                <a:sym typeface="Lucida Grande"/>
              </a:rPr>
              <a:t>bGUuY2F0gglnb29nbGUuY2OCCWdvb2dsZS5jZIIJZ29vZ2xlLmNmgglnb29nbGUu</a:t>
            </a:r>
          </a:p>
          <a:p>
            <a:r>
              <a:rPr lang="en-US" sz="2200" dirty="0" smtClean="0">
                <a:latin typeface="Lucida Grande"/>
                <a:ea typeface="Lucida Grande"/>
                <a:cs typeface="Lucida Grande"/>
                <a:sym typeface="Lucida Grande"/>
              </a:rPr>
              <a:t>Y2eCCWdvb2dsZS5jaIIJZ29vZ2xlLmNpgglnb29nbGUuY2yCCWdvb2dsZS5jbYIJ</a:t>
            </a:r>
          </a:p>
          <a:p>
            <a:r>
              <a:rPr lang="en-US" sz="2200" dirty="0" smtClean="0">
                <a:latin typeface="Lucida Grande"/>
                <a:ea typeface="Lucida Grande"/>
                <a:cs typeface="Lucida Grande"/>
                <a:sym typeface="Lucida Grande"/>
              </a:rPr>
              <a:t>Z29vZ2xlLmNuggxnb29nbGUuY28uYW+CDGdvb2dsZS5jby5id4IMZ29vZ2xlLmNv</a:t>
            </a:r>
          </a:p>
          <a:p>
            <a:r>
              <a:rPr lang="en-US" sz="2200" dirty="0" smtClean="0">
                <a:latin typeface="Lucida Grande"/>
                <a:ea typeface="Lucida Grande"/>
                <a:cs typeface="Lucida Grande"/>
                <a:sym typeface="Lucida Grande"/>
              </a:rPr>
              <a:t>LmNrggxnb29nbGUuY28uY3KCDGdvb2dsZS5jby5odYIMZ29vZ2xlLmNvLmlkggxn</a:t>
            </a:r>
          </a:p>
          <a:p>
            <a:r>
              <a:rPr lang="en-US" sz="2200" dirty="0" smtClean="0">
                <a:latin typeface="Lucida Grande"/>
                <a:ea typeface="Lucida Grande"/>
                <a:cs typeface="Lucida Grande"/>
                <a:sym typeface="Lucida Grande"/>
              </a:rPr>
              <a:t>b29nbGUuY28uaWyCDGdvb2dsZS5jby5pbYIMZ29vZ2xlLmNvLmluggxnb29nbGUu</a:t>
            </a:r>
          </a:p>
          <a:p>
            <a:r>
              <a:rPr lang="en-US" sz="2200" dirty="0" smtClean="0">
                <a:latin typeface="Lucida Grande"/>
                <a:ea typeface="Lucida Grande"/>
                <a:cs typeface="Lucida Grande"/>
                <a:sym typeface="Lucida Grande"/>
              </a:rPr>
              <a:t>Y28uamWCDGdvb2dsZS5jby5qcIIMZ29vZ2xlLmNvLmtlggxnb29nbGUuY28ua3KC</a:t>
            </a:r>
          </a:p>
          <a:p>
            <a:r>
              <a:rPr lang="en-US" sz="2200" dirty="0" smtClean="0">
                <a:latin typeface="Lucida Grande"/>
                <a:ea typeface="Lucida Grande"/>
                <a:cs typeface="Lucida Grande"/>
                <a:sym typeface="Lucida Grande"/>
              </a:rPr>
              <a:t>DGdvb2dsZS5jby5sc4IMZ29vZ2xlLmNvLm1hggxnb29nbGUuY28ubXqCDGdvb2ds</a:t>
            </a:r>
          </a:p>
          <a:p>
            <a:r>
              <a:rPr lang="en-US" sz="2200" dirty="0" smtClean="0">
                <a:latin typeface="Lucida Grande"/>
                <a:ea typeface="Lucida Grande"/>
                <a:cs typeface="Lucida Grande"/>
                <a:sym typeface="Lucida Grande"/>
              </a:rPr>
              <a:t>ZS5jby5ueoIMZ29vZ2xlLmNvLnRoggxnb29nbGUuY28udHqCDGdvb2dsZS5jby51</a:t>
            </a:r>
          </a:p>
          <a:p>
            <a:r>
              <a:rPr lang="en-US" sz="2200" dirty="0" smtClean="0">
                <a:latin typeface="Lucida Grande"/>
                <a:ea typeface="Lucida Grande"/>
                <a:cs typeface="Lucida Grande"/>
                <a:sym typeface="Lucida Grande"/>
              </a:rPr>
              <a:t>Z4IMZ29vZ2xlLmNvLnVrggxnb29nbGUuY28udXqCDGdvb2dsZS5jby52ZYIMZ29v</a:t>
            </a:r>
          </a:p>
          <a:p>
            <a:r>
              <a:rPr lang="en-US" sz="2200" dirty="0" smtClean="0">
                <a:latin typeface="Lucida Grande"/>
                <a:ea typeface="Lucida Grande"/>
                <a:cs typeface="Lucida Grande"/>
                <a:sym typeface="Lucida Grande"/>
              </a:rPr>
              <a:t>Z2xlLmNvLnZpggxnb29nbGUuY28uemGCDGdvb2dsZS5jby56bYIMZ29vZ2xlLmNv</a:t>
            </a:r>
          </a:p>
          <a:p>
            <a:r>
              <a:rPr lang="en-US" sz="2200" dirty="0" smtClean="0">
                <a:latin typeface="Lucida Grande"/>
                <a:ea typeface="Lucida Grande"/>
                <a:cs typeface="Lucida Grande"/>
                <a:sym typeface="Lucida Grande"/>
              </a:rPr>
              <a:t>Lnp3gg1nb29nbGUuY29tLmFmgg1nb29nbGUuY29tLmFngg1nb29nbGUuY29tLmFp</a:t>
            </a:r>
          </a:p>
          <a:p>
            <a:r>
              <a:rPr lang="en-US" sz="2200" dirty="0" smtClean="0">
                <a:latin typeface="Lucida Grande"/>
                <a:ea typeface="Lucida Grande"/>
                <a:cs typeface="Lucida Grande"/>
                <a:sym typeface="Lucida Grande"/>
              </a:rPr>
              <a:t>gg1nb29nbGUuY29tLmFygg1nb29nbGUuY29tLmF1gg1nb29nbGUuY29tLmJkgg1n</a:t>
            </a:r>
          </a:p>
          <a:p>
            <a:r>
              <a:rPr lang="en-US" sz="2200" dirty="0" smtClean="0">
                <a:latin typeface="Lucida Grande"/>
                <a:ea typeface="Lucida Grande"/>
                <a:cs typeface="Lucida Grande"/>
                <a:sym typeface="Lucida Grande"/>
              </a:rPr>
              <a:t>b29nbGUuY29tLmJogg1nb29nbGUuY29tLmJugg1nb29nbGUuY29tLmJvgg1nb29n</a:t>
            </a:r>
          </a:p>
          <a:p>
            <a:r>
              <a:rPr lang="en-US" sz="2200" dirty="0" smtClean="0">
                <a:latin typeface="Lucida Grande"/>
                <a:ea typeface="Lucida Grande"/>
                <a:cs typeface="Lucida Grande"/>
                <a:sym typeface="Lucida Grande"/>
              </a:rPr>
              <a:t>bGUuY29tLmJygg1nb29nbGUuY29tLmJ5gg1nb29nbGUuY29tLmJ6gg1nb29nbGUu</a:t>
            </a:r>
          </a:p>
          <a:p>
            <a:r>
              <a:rPr lang="en-US" sz="2200" dirty="0" smtClean="0">
                <a:latin typeface="Lucida Grande"/>
                <a:ea typeface="Lucida Grande"/>
                <a:cs typeface="Lucida Grande"/>
                <a:sym typeface="Lucida Grande"/>
              </a:rPr>
              <a:t>Y29tLmNugg1nb29nbGUuY29tLmNvgg1nb29nbGUuY29tLmN1gg1nb29nbGUuY29t</a:t>
            </a:r>
          </a:p>
          <a:p>
            <a:r>
              <a:rPr lang="en-US" sz="2200" dirty="0" smtClean="0">
                <a:latin typeface="Lucida Grande"/>
                <a:ea typeface="Lucida Grande"/>
                <a:cs typeface="Lucida Grande"/>
                <a:sym typeface="Lucida Grande"/>
              </a:rPr>
              <a:t>LmN5gg1nb29nbGUuY29tLmRvgg1nb29nbGUuY29tLmVjgg1nb29nbGUuY29tLmVn</a:t>
            </a:r>
          </a:p>
          <a:p>
            <a:r>
              <a:rPr lang="en-US" sz="2200" dirty="0" smtClean="0">
                <a:latin typeface="Lucida Grande"/>
                <a:ea typeface="Lucida Grande"/>
                <a:cs typeface="Lucida Grande"/>
                <a:sym typeface="Lucida Grande"/>
              </a:rPr>
              <a:t>gg1nb29nbGUuY29tLmV0gg1nb29nbGUuY29tLmZqgg1nb29nbGUuY29tLmdlgg1n</a:t>
            </a:r>
          </a:p>
          <a:p>
            <a:r>
              <a:rPr lang="en-US" sz="2200" dirty="0" smtClean="0">
                <a:latin typeface="Lucida Grande"/>
                <a:ea typeface="Lucida Grande"/>
                <a:cs typeface="Lucida Grande"/>
                <a:sym typeface="Lucida Grande"/>
              </a:rPr>
              <a:t>b29nbGUuY29tLmdogg1nb29nbGUuY29tLmdpgg1nb29nbGUuY29tLmdygg1nb29n</a:t>
            </a:r>
          </a:p>
          <a:p>
            <a:r>
              <a:rPr lang="en-US" sz="2200" dirty="0" smtClean="0">
                <a:latin typeface="Lucida Grande"/>
                <a:ea typeface="Lucida Grande"/>
                <a:cs typeface="Lucida Grande"/>
                <a:sym typeface="Lucida Grande"/>
              </a:rPr>
              <a:t>bGUuY29tLmd0gg1nb29nbGUuY29tLmhrgg1nb29nbGUuY29tLmlxgg1nb29nbGUu</a:t>
            </a:r>
          </a:p>
          <a:p>
            <a:r>
              <a:rPr lang="en-US" sz="2200" dirty="0" smtClean="0">
                <a:latin typeface="Lucida Grande"/>
                <a:ea typeface="Lucida Grande"/>
                <a:cs typeface="Lucida Grande"/>
                <a:sym typeface="Lucida Grande"/>
              </a:rPr>
              <a:t>Y29tLmptgg1nb29nbGUuY29tLmpvgg1nb29nbGUuY29tLmtogg1nb29nbGUuY29t</a:t>
            </a:r>
          </a:p>
          <a:p>
            <a:r>
              <a:rPr lang="en-US" sz="2200" dirty="0" smtClean="0">
                <a:latin typeface="Lucida Grande"/>
                <a:ea typeface="Lucida Grande"/>
                <a:cs typeface="Lucida Grande"/>
                <a:sym typeface="Lucida Grande"/>
              </a:rPr>
              <a:t>Lmt3gg1nb29nbGUuY29tLmxigg1nb29nbGUuY29tLmx5gg1nb29nbGUuY29tLm1t</a:t>
            </a:r>
          </a:p>
          <a:p>
            <a:r>
              <a:rPr lang="en-US" sz="2200" dirty="0" smtClean="0">
                <a:latin typeface="Lucida Grande"/>
                <a:ea typeface="Lucida Grande"/>
                <a:cs typeface="Lucida Grande"/>
                <a:sym typeface="Lucida Grande"/>
              </a:rPr>
              <a:t>gg1nb29nbGUuY29tLm10gg1nb29nbGUuY29tLm14gg1nb29nbGUuY29tLm15gg1n</a:t>
            </a:r>
          </a:p>
          <a:p>
            <a:r>
              <a:rPr lang="en-US" sz="2200" dirty="0" smtClean="0">
                <a:latin typeface="Lucida Grande"/>
                <a:ea typeface="Lucida Grande"/>
                <a:cs typeface="Lucida Grande"/>
                <a:sym typeface="Lucida Grande"/>
              </a:rPr>
              <a:t>b29nbGUuY29tLm5hgg1nb29nbGUuY29tLm5mgg1nb29nbGUuY29tLm5ngg1nb29n</a:t>
            </a:r>
          </a:p>
          <a:p>
            <a:r>
              <a:rPr lang="en-US" sz="2200" dirty="0" smtClean="0">
                <a:latin typeface="Lucida Grande"/>
                <a:ea typeface="Lucida Grande"/>
                <a:cs typeface="Lucida Grande"/>
                <a:sym typeface="Lucida Grande"/>
              </a:rPr>
              <a:t>bGUuY29tLm5pgg1nb29nbGUuY29tLm5wgg1nb29nbGUuY29tLm5ygg1nb29nbGUu</a:t>
            </a:r>
          </a:p>
          <a:p>
            <a:r>
              <a:rPr lang="en-US" sz="2200" dirty="0" smtClean="0">
                <a:latin typeface="Lucida Grande"/>
                <a:ea typeface="Lucida Grande"/>
                <a:cs typeface="Lucida Grande"/>
                <a:sym typeface="Lucida Grande"/>
              </a:rPr>
              <a:t>Y29tLm9tgg1nb29nbGUuY29tLnBhgg1nb29nbGUuY29tLnBlgg1nb29nbGUuY29t</a:t>
            </a:r>
          </a:p>
          <a:p>
            <a:r>
              <a:rPr lang="en-US" sz="2200" dirty="0" smtClean="0">
                <a:latin typeface="Lucida Grande"/>
                <a:ea typeface="Lucida Grande"/>
                <a:cs typeface="Lucida Grande"/>
                <a:sym typeface="Lucida Grande"/>
              </a:rPr>
              <a:t>LnBngg1nb29nbGUuY29tLnBogg1nb29nbGUuY29tLnBrgg1nb29nbGUuY29tLnBs</a:t>
            </a:r>
          </a:p>
          <a:p>
            <a:r>
              <a:rPr lang="en-US" sz="2200" dirty="0" smtClean="0">
                <a:latin typeface="Lucida Grande"/>
                <a:ea typeface="Lucida Grande"/>
                <a:cs typeface="Lucida Grande"/>
                <a:sym typeface="Lucida Grande"/>
              </a:rPr>
              <a:t>gg1nb29nbGUuY29tLnBygg1nb29nbGUuY29tLnB5gg1nb29nbGUuY29tLnFhgg1n</a:t>
            </a:r>
          </a:p>
          <a:p>
            <a:r>
              <a:rPr lang="en-US" sz="2200" dirty="0" smtClean="0">
                <a:latin typeface="Lucida Grande"/>
                <a:ea typeface="Lucida Grande"/>
                <a:cs typeface="Lucida Grande"/>
                <a:sym typeface="Lucida Grande"/>
              </a:rPr>
              <a:t>b29nbGUuY29tLnJ1gg1nb29nbGUuY29tLnNhgg1nb29nbGUuY29tLnNigg1nb29n</a:t>
            </a:r>
          </a:p>
          <a:p>
            <a:r>
              <a:rPr lang="en-US" sz="2200" dirty="0" smtClean="0">
                <a:latin typeface="Lucida Grande"/>
                <a:ea typeface="Lucida Grande"/>
                <a:cs typeface="Lucida Grande"/>
                <a:sym typeface="Lucida Grande"/>
              </a:rPr>
              <a:t>bGUuY29tLnNngg1nb29nbGUuY29tLnNsgg1nb29nbGUuY29tLnN2gg1nb29nbGUu</a:t>
            </a:r>
          </a:p>
          <a:p>
            <a:r>
              <a:rPr lang="en-US" sz="2200" dirty="0" smtClean="0">
                <a:latin typeface="Lucida Grande"/>
                <a:ea typeface="Lucida Grande"/>
                <a:cs typeface="Lucida Grande"/>
                <a:sym typeface="Lucida Grande"/>
              </a:rPr>
              <a:t>Y29tLnRqgg1nb29nbGUuY29tLnRugg1nb29nbGUuY29tLnRygg1nb29nbGUuY29t</a:t>
            </a:r>
          </a:p>
          <a:p>
            <a:r>
              <a:rPr lang="en-US" sz="2200" dirty="0" smtClean="0">
                <a:latin typeface="Lucida Grande"/>
                <a:ea typeface="Lucida Grande"/>
                <a:cs typeface="Lucida Grande"/>
                <a:sym typeface="Lucida Grande"/>
              </a:rPr>
              <a:t>LnR3gg1nb29nbGUuY29tLnVhgg1nb29nbGUuY29tLnV5gg1nb29nbGUuY29tLnZj</a:t>
            </a:r>
          </a:p>
          <a:p>
            <a:r>
              <a:rPr lang="en-US" sz="2200" dirty="0" smtClean="0">
                <a:latin typeface="Lucida Grande"/>
                <a:ea typeface="Lucida Grande"/>
                <a:cs typeface="Lucida Grande"/>
                <a:sym typeface="Lucida Grande"/>
              </a:rPr>
              <a:t>gg1nb29nbGUuY29tLnZlgg1nb29nbGUuY29tLnZugglnb29nbGUuY3aCCWdvb2ds</a:t>
            </a:r>
          </a:p>
          <a:p>
            <a:r>
              <a:rPr lang="en-US" sz="2200" dirty="0" smtClean="0">
                <a:latin typeface="Lucida Grande"/>
                <a:ea typeface="Lucida Grande"/>
                <a:cs typeface="Lucida Grande"/>
                <a:sym typeface="Lucida Grande"/>
              </a:rPr>
              <a:t>ZS5jeoIJZ29vZ2xlLmRlgglnb29nbGUuZGqCCWdvb2dsZS5ka4IJZ29vZ2xlLmRt</a:t>
            </a:r>
          </a:p>
          <a:p>
            <a:r>
              <a:rPr lang="en-US" sz="2200" dirty="0" smtClean="0">
                <a:latin typeface="Lucida Grande"/>
                <a:ea typeface="Lucida Grande"/>
                <a:cs typeface="Lucida Grande"/>
                <a:sym typeface="Lucida Grande"/>
              </a:rPr>
              <a:t>gglnb29nbGUuZHqCCWdvb2dsZS5lZYIJZ29vZ2xlLmVzgglnb29nbGUuZmmCCWdv</a:t>
            </a:r>
          </a:p>
          <a:p>
            <a:r>
              <a:rPr lang="en-US" sz="2200" dirty="0" smtClean="0">
                <a:latin typeface="Lucida Grande"/>
                <a:ea typeface="Lucida Grande"/>
                <a:cs typeface="Lucida Grande"/>
                <a:sym typeface="Lucida Grande"/>
              </a:rPr>
              <a:t>b2dsZS5mbYIJZ29vZ2xlLmZygglnb29nbGUuZ2GCCWdvb2dsZS5nZYIJZ29vZ2xl</a:t>
            </a:r>
          </a:p>
          <a:p>
            <a:r>
              <a:rPr lang="en-US" sz="2200" dirty="0" smtClean="0">
                <a:latin typeface="Lucida Grande"/>
                <a:ea typeface="Lucida Grande"/>
                <a:cs typeface="Lucida Grande"/>
                <a:sym typeface="Lucida Grande"/>
              </a:rPr>
              <a:t>Lmdngglnb29nbGUuZ2yCCWdvb2dsZS5nbYIJZ29vZ2xlLmdwgglnb29nbGUuZ3KC</a:t>
            </a:r>
          </a:p>
          <a:p>
            <a:r>
              <a:rPr lang="en-US" sz="2200" dirty="0" smtClean="0">
                <a:latin typeface="Lucida Grande"/>
                <a:ea typeface="Lucida Grande"/>
                <a:cs typeface="Lucida Grande"/>
                <a:sym typeface="Lucida Grande"/>
              </a:rPr>
              <a:t>CWdvb2dsZS5neYIJZ29vZ2xlLmhrgglnb29nbGUuaG6CCWdvb2dsZS5ocoIJZ29v</a:t>
            </a:r>
          </a:p>
          <a:p>
            <a:r>
              <a:rPr lang="en-US" sz="2200" dirty="0" smtClean="0">
                <a:latin typeface="Lucida Grande"/>
                <a:ea typeface="Lucida Grande"/>
                <a:cs typeface="Lucida Grande"/>
                <a:sym typeface="Lucida Grande"/>
              </a:rPr>
              <a:t>Z2xlLmh0gglnb29nbGUuaHWCCWdvb2dsZS5pZYIJZ29vZ2xlLmltggtnb29nbGUu</a:t>
            </a:r>
          </a:p>
          <a:p>
            <a:r>
              <a:rPr lang="en-US" sz="2200" dirty="0" smtClean="0">
                <a:latin typeface="Lucida Grande"/>
                <a:ea typeface="Lucida Grande"/>
                <a:cs typeface="Lucida Grande"/>
                <a:sym typeface="Lucida Grande"/>
              </a:rPr>
              <a:t>aW5mb4IJZ29vZ2xlLmlxgglnb29nbGUuaXKCCWdvb2dsZS5pc4IJZ29vZ2xlLml0</a:t>
            </a:r>
          </a:p>
          <a:p>
            <a:r>
              <a:rPr lang="en-US" sz="2200" dirty="0" smtClean="0">
                <a:latin typeface="Lucida Grande"/>
                <a:ea typeface="Lucida Grande"/>
                <a:cs typeface="Lucida Grande"/>
                <a:sym typeface="Lucida Grande"/>
              </a:rPr>
              <a:t>ggxnb29nbGUuaXQuYW+CCWdvb2dsZS5qZYIJZ29vZ2xlLmpvggtnb29nbGUuam9i</a:t>
            </a:r>
          </a:p>
          <a:p>
            <a:r>
              <a:rPr lang="en-US" sz="2200" dirty="0" smtClean="0">
                <a:latin typeface="Lucida Grande"/>
                <a:ea typeface="Lucida Grande"/>
                <a:cs typeface="Lucida Grande"/>
                <a:sym typeface="Lucida Grande"/>
              </a:rPr>
              <a:t>c4IJZ29vZ2xlLmpwgglnb29nbGUua2eCCWdvb2dsZS5raYIJZ29vZ2xlLmt6ggln</a:t>
            </a:r>
          </a:p>
          <a:p>
            <a:r>
              <a:rPr lang="en-US" sz="2200" dirty="0" smtClean="0">
                <a:latin typeface="Lucida Grande"/>
                <a:ea typeface="Lucida Grande"/>
                <a:cs typeface="Lucida Grande"/>
                <a:sym typeface="Lucida Grande"/>
              </a:rPr>
              <a:t>b29nbGUubGGCCWdvb2dsZS5saYIJZ29vZ2xlLmxrgglnb29nbGUubHSCCWdvb2ds</a:t>
            </a:r>
          </a:p>
          <a:p>
            <a:r>
              <a:rPr lang="en-US" sz="2200" dirty="0" smtClean="0">
                <a:latin typeface="Lucida Grande"/>
                <a:ea typeface="Lucida Grande"/>
                <a:cs typeface="Lucida Grande"/>
                <a:sym typeface="Lucida Grande"/>
              </a:rPr>
              <a:t>ZS5sdYIJZ29vZ2xlLmx2gglnb29nbGUubWSCCWdvb2dsZS5tZYIJZ29vZ2xlLm1n</a:t>
            </a:r>
          </a:p>
          <a:p>
            <a:r>
              <a:rPr lang="en-US" sz="2200" dirty="0" smtClean="0">
                <a:latin typeface="Lucida Grande"/>
                <a:ea typeface="Lucida Grande"/>
                <a:cs typeface="Lucida Grande"/>
                <a:sym typeface="Lucida Grande"/>
              </a:rPr>
              <a:t>gglnb29nbGUubWuCCWdvb2dsZS5tbIIJZ29vZ2xlLm1ugglnb29nbGUubXOCCWdv</a:t>
            </a:r>
          </a:p>
          <a:p>
            <a:r>
              <a:rPr lang="en-US" sz="2200" dirty="0" smtClean="0">
                <a:latin typeface="Lucida Grande"/>
                <a:ea typeface="Lucida Grande"/>
                <a:cs typeface="Lucida Grande"/>
                <a:sym typeface="Lucida Grande"/>
              </a:rPr>
              <a:t>b2dsZS5tdYIJZ29vZ2xlLm12gglnb29nbGUubXeCCWdvb2dsZS5uZYIMZ29vZ2xl</a:t>
            </a:r>
          </a:p>
          <a:p>
            <a:r>
              <a:rPr lang="en-US" sz="2200" dirty="0" smtClean="0">
                <a:latin typeface="Lucida Grande"/>
                <a:ea typeface="Lucida Grande"/>
                <a:cs typeface="Lucida Grande"/>
                <a:sym typeface="Lucida Grande"/>
              </a:rPr>
              <a:t>Lm5lLmpwggpnb29nbGUubmV0gglnb29nbGUubmeCCWdvb2dsZS5ubIIJZ29vZ2xl</a:t>
            </a:r>
          </a:p>
          <a:p>
            <a:r>
              <a:rPr lang="en-US" sz="2200" dirty="0" smtClean="0">
                <a:latin typeface="Lucida Grande"/>
                <a:ea typeface="Lucida Grande"/>
                <a:cs typeface="Lucida Grande"/>
                <a:sym typeface="Lucida Grande"/>
              </a:rPr>
              <a:t>Lm5vgglnb29nbGUubnKCCWdvb2dsZS5udYINZ29vZ2xlLm9mZi5haYIJZ29vZ2xl</a:t>
            </a:r>
          </a:p>
          <a:p>
            <a:r>
              <a:rPr lang="en-US" sz="2200" dirty="0" smtClean="0">
                <a:latin typeface="Lucida Grande"/>
                <a:ea typeface="Lucida Grande"/>
                <a:cs typeface="Lucida Grande"/>
                <a:sym typeface="Lucida Grande"/>
              </a:rPr>
              <a:t>LnBrgglnb29nbGUucGyCCWdvb2dsZS5wboIJZ29vZ2xlLnBzgglnb29nbGUucHSC</a:t>
            </a:r>
          </a:p>
          <a:p>
            <a:r>
              <a:rPr lang="en-US" sz="2200" dirty="0" smtClean="0">
                <a:latin typeface="Lucida Grande"/>
                <a:ea typeface="Lucida Grande"/>
                <a:cs typeface="Lucida Grande"/>
                <a:sym typeface="Lucida Grande"/>
              </a:rPr>
              <a:t>CWdvb2dsZS5yb4IJZ29vZ2xlLnJzgglnb29nbGUucnWCCWdvb2dsZS5yd4IJZ29v</a:t>
            </a:r>
          </a:p>
          <a:p>
            <a:r>
              <a:rPr lang="en-US" sz="2200" dirty="0" smtClean="0">
                <a:latin typeface="Lucida Grande"/>
                <a:ea typeface="Lucida Grande"/>
                <a:cs typeface="Lucida Grande"/>
                <a:sym typeface="Lucida Grande"/>
              </a:rPr>
              <a:t>Z2xlLnNjgglnb29nbGUuc2WCCWdvb2dsZS5zaIIJZ29vZ2xlLnNpgglnb29nbGUu</a:t>
            </a:r>
          </a:p>
          <a:p>
            <a:r>
              <a:rPr lang="en-US" sz="2200" dirty="0" smtClean="0">
                <a:latin typeface="Lucida Grande"/>
                <a:ea typeface="Lucida Grande"/>
                <a:cs typeface="Lucida Grande"/>
                <a:sym typeface="Lucida Grande"/>
              </a:rPr>
              <a:t>c2uCCWdvb2dsZS5zbYIJZ29vZ2xlLnNugglnb29nbGUuc2+CCWdvb2dsZS5zcoIJ</a:t>
            </a:r>
          </a:p>
          <a:p>
            <a:r>
              <a:rPr lang="en-US" sz="2200" dirty="0" smtClean="0">
                <a:latin typeface="Lucida Grande"/>
                <a:ea typeface="Lucida Grande"/>
                <a:cs typeface="Lucida Grande"/>
                <a:sym typeface="Lucida Grande"/>
              </a:rPr>
              <a:t>Z29vZ2xlLnN0gglnb29nbGUudGSCCWdvb2dsZS50Z4IJZ29vZ2xlLnRrgglnb29n</a:t>
            </a:r>
          </a:p>
          <a:p>
            <a:r>
              <a:rPr lang="en-US" sz="2200" dirty="0" smtClean="0">
                <a:latin typeface="Lucida Grande"/>
                <a:ea typeface="Lucida Grande"/>
                <a:cs typeface="Lucida Grande"/>
                <a:sym typeface="Lucida Grande"/>
              </a:rPr>
              <a:t>bGUudGyCCWdvb2dsZS50bYIJZ29vZ2xlLnRugglnb29nbGUudG+CCWdvb2dsZS50</a:t>
            </a:r>
          </a:p>
          <a:p>
            <a:r>
              <a:rPr lang="en-US" sz="2200" dirty="0" smtClean="0">
                <a:latin typeface="Lucida Grande"/>
                <a:ea typeface="Lucida Grande"/>
                <a:cs typeface="Lucida Grande"/>
                <a:sym typeface="Lucida Grande"/>
              </a:rPr>
              <a:t>dIIJZ29vZ2xlLnVzgglnb29nbGUudXqCCWdvb2dsZS52Z4IJZ29vZ2xlLnZ1ggln</a:t>
            </a:r>
          </a:p>
          <a:p>
            <a:r>
              <a:rPr lang="en-US" sz="2200" dirty="0" smtClean="0">
                <a:latin typeface="Lucida Grande"/>
                <a:ea typeface="Lucida Grande"/>
                <a:cs typeface="Lucida Grande"/>
                <a:sym typeface="Lucida Grande"/>
              </a:rPr>
              <a:t>b29nbGUud3OCEmdvb2dsZWNvbW1lcmNlLmNvbYILZ3N0YXRpYy5jb22CCnVyY2hp</a:t>
            </a:r>
          </a:p>
          <a:p>
            <a:r>
              <a:rPr lang="en-US" sz="2200" dirty="0" smtClean="0">
                <a:latin typeface="Lucida Grande"/>
                <a:ea typeface="Lucida Grande"/>
                <a:cs typeface="Lucida Grande"/>
                <a:sym typeface="Lucida Grande"/>
              </a:rPr>
              <a:t>bi5jb22CCHlvdXR1LmJlggt5b3V0dWJlLmNvbYIUeW91dHViZWVkdWNhdGlvbi5j</a:t>
            </a:r>
          </a:p>
          <a:p>
            <a:r>
              <a:rPr lang="en-US" sz="2200" dirty="0" smtClean="0">
                <a:latin typeface="Lucida Grande"/>
                <a:ea typeface="Lucida Grande"/>
                <a:cs typeface="Lucida Grande"/>
                <a:sym typeface="Lucida Grande"/>
              </a:rPr>
              <a:t>b20waAYIKwYBBQUHAQEEXDBaMCsGCCsGAQUFBzAChh9odHRwOi8vcGtpLmdvb2ds</a:t>
            </a:r>
          </a:p>
          <a:p>
            <a:r>
              <a:rPr lang="en-US" sz="2200" dirty="0" smtClean="0">
                <a:latin typeface="Lucida Grande"/>
                <a:ea typeface="Lucida Grande"/>
                <a:cs typeface="Lucida Grande"/>
                <a:sym typeface="Lucida Grande"/>
              </a:rPr>
              <a:t>ZS5jb20vR0lBRzIuY3J0MCsGCCsGAQUFBzABhh9odHRwOi8vY2xpZW50czEuZ29v</a:t>
            </a:r>
          </a:p>
          <a:p>
            <a:r>
              <a:rPr lang="en-US" sz="2200" dirty="0" smtClean="0">
                <a:latin typeface="Lucida Grande"/>
                <a:ea typeface="Lucida Grande"/>
                <a:cs typeface="Lucida Grande"/>
                <a:sym typeface="Lucida Grande"/>
              </a:rPr>
              <a:t>Z2xlLmNvbS9vY3NwMB0GA1UdDgQWBBTtiEqfC1Uu68IDfSydP/J6JwcLwzAMBgNV</a:t>
            </a:r>
          </a:p>
          <a:p>
            <a:r>
              <a:rPr lang="en-US" sz="2200" dirty="0" smtClean="0">
                <a:latin typeface="Lucida Grande"/>
                <a:ea typeface="Lucida Grande"/>
                <a:cs typeface="Lucida Grande"/>
                <a:sym typeface="Lucida Grande"/>
              </a:rPr>
              <a:t>HRMBAf8EAjAAMB8GA1UdIwQYMBaAFErdBhYbvPZotXb1gba7Yhq6WoEvMBcGA1Ud</a:t>
            </a:r>
          </a:p>
          <a:p>
            <a:r>
              <a:rPr lang="en-US" sz="2200" dirty="0" smtClean="0">
                <a:latin typeface="Lucida Grande"/>
                <a:ea typeface="Lucida Grande"/>
                <a:cs typeface="Lucida Grande"/>
                <a:sym typeface="Lucida Grande"/>
              </a:rPr>
              <a:t>IAQQMA4wDAYKKwYBBAHWeQIFATAwBgNVHR8EKTAnMCWgI6Ahhh9odHRwOi8vcGtp</a:t>
            </a:r>
          </a:p>
          <a:p>
            <a:r>
              <a:rPr lang="en-US" sz="2200" dirty="0" smtClean="0">
                <a:latin typeface="Lucida Grande"/>
                <a:ea typeface="Lucida Grande"/>
                <a:cs typeface="Lucida Grande"/>
                <a:sym typeface="Lucida Grande"/>
              </a:rPr>
              <a:t>Lmdvb2dsZS5jb20vR0lBRzIuY3JsMA0GCSqGSIb3DQEBBQUAA4IBAQBF19oEIHeG</a:t>
            </a:r>
          </a:p>
          <a:p>
            <a:r>
              <a:rPr lang="en-US" sz="2200" dirty="0" smtClean="0">
                <a:latin typeface="Lucida Grande"/>
                <a:ea typeface="Lucida Grande"/>
                <a:cs typeface="Lucida Grande"/>
                <a:sym typeface="Lucida Grande"/>
              </a:rPr>
              <a:t>5m/Vdnx1rLCLmKVhPxi2KPDbKx1VqfY7VwkeH5lh5bU2vbymBCjupmCWvo7ITR6a</a:t>
            </a:r>
          </a:p>
          <a:p>
            <a:r>
              <a:rPr lang="en-US" sz="2200" dirty="0" err="1" smtClean="0">
                <a:latin typeface="Lucida Grande"/>
                <a:ea typeface="Lucida Grande"/>
                <a:cs typeface="Lucida Grande"/>
                <a:sym typeface="Lucida Grande"/>
              </a:rPr>
              <a:t>HHtVNxVH</a:t>
            </a:r>
            <a:r>
              <a:rPr lang="en-US" sz="2200" dirty="0" smtClean="0">
                <a:latin typeface="Lucida Grande"/>
                <a:ea typeface="Lucida Grande"/>
                <a:cs typeface="Lucida Grande"/>
                <a:sym typeface="Lucida Grande"/>
              </a:rPr>
              <a:t>/PgwCpku9xmW+4PubBzvH1oza9mHe7QBoVoqp1eXIm8XnVvKawr0hhXc</a:t>
            </a:r>
          </a:p>
          <a:p>
            <a:r>
              <a:rPr lang="en-US" sz="2200" dirty="0" smtClean="0">
                <a:latin typeface="Lucida Grande"/>
                <a:ea typeface="Lucida Grande"/>
                <a:cs typeface="Lucida Grande"/>
                <a:sym typeface="Lucida Grande"/>
              </a:rPr>
              <a:t>FMT4bbKC/</a:t>
            </a:r>
            <a:r>
              <a:rPr lang="en-US" sz="2200" dirty="0" err="1" smtClean="0">
                <a:latin typeface="Lucida Grande"/>
                <a:ea typeface="Lucida Grande"/>
                <a:cs typeface="Lucida Grande"/>
                <a:sym typeface="Lucida Grande"/>
              </a:rPr>
              <a:t>qP</a:t>
            </a:r>
            <a:r>
              <a:rPr lang="en-US" sz="2200" dirty="0" smtClean="0">
                <a:latin typeface="Lucida Grande"/>
                <a:ea typeface="Lucida Grande"/>
                <a:cs typeface="Lucida Grande"/>
                <a:sym typeface="Lucida Grande"/>
              </a:rPr>
              <a:t>/DJw+8tv91sw/mT1ZPGqXzp1/yQVCsm13lSSQ4tb6XoELtiqiFKX6</a:t>
            </a:r>
          </a:p>
          <a:p>
            <a:r>
              <a:rPr lang="en-US" sz="2200" dirty="0" smtClean="0">
                <a:latin typeface="Lucida Grande"/>
                <a:ea typeface="Lucida Grande"/>
                <a:cs typeface="Lucida Grande"/>
                <a:sym typeface="Lucida Grande"/>
              </a:rPr>
              <a:t>bvhJj4iwoNBSIIzJ8t1VWqETJY/xkulj4cOXtAc5JeIZc3Jf++XVdIhBF1NSa1tv</a:t>
            </a:r>
          </a:p>
          <a:p>
            <a:r>
              <a:rPr lang="en-US" sz="2200" dirty="0" smtClean="0">
                <a:latin typeface="Lucida Grande"/>
                <a:ea typeface="Lucida Grande"/>
                <a:cs typeface="Lucida Grande"/>
                <a:sym typeface="Lucida Grande"/>
              </a:rPr>
              <a:t>peRO5c4OWf8+QSuQlvmY3XCqFb1WCj5HKOoA0AXNpOGwK8L5DTMmtgPwdzHhNcmI</a:t>
            </a:r>
          </a:p>
          <a:p>
            <a:r>
              <a:rPr lang="en-US" sz="2200" dirty="0" smtClean="0">
                <a:latin typeface="Lucida Grande"/>
                <a:ea typeface="Lucida Grande"/>
                <a:cs typeface="Lucida Grande"/>
                <a:sym typeface="Lucida Grande"/>
              </a:rPr>
              <a:t>pKkMwwxBWC3W</a:t>
            </a:r>
          </a:p>
          <a:p>
            <a:r>
              <a:rPr lang="en-US" sz="2200" dirty="0" smtClean="0">
                <a:latin typeface="Lucida Grande"/>
                <a:ea typeface="Lucida Grande"/>
                <a:cs typeface="Lucida Grande"/>
                <a:sym typeface="Lucida Grande"/>
              </a:rPr>
              <a:t>-----END CERTIFICATE-----</a:t>
            </a:r>
          </a:p>
          <a:p>
            <a:r>
              <a:rPr lang="en-US" sz="2200" dirty="0" smtClean="0">
                <a:latin typeface="Lucida Grande"/>
                <a:ea typeface="Lucida Grande"/>
                <a:cs typeface="Lucida Grande"/>
                <a:sym typeface="Lucida Grande"/>
              </a:rPr>
              <a:t>subject=/C=US/ST=California/L=Mountain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issuer=/C=US/O=Google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No client certificate CA names sent</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SSL handshake has read 10522 bytes and written 643 bytes</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New, TLSv1/SSLv3, Cipher is ECDHE-RSA-AES128-GCM-SHA256</a:t>
            </a:r>
          </a:p>
          <a:p>
            <a:r>
              <a:rPr lang="en-US" sz="2200" dirty="0" smtClean="0">
                <a:latin typeface="Lucida Grande"/>
                <a:ea typeface="Lucida Grande"/>
                <a:cs typeface="Lucida Grande"/>
                <a:sym typeface="Lucida Grande"/>
              </a:rPr>
              <a:t>Server public key is 2048 bit</a:t>
            </a:r>
          </a:p>
          <a:p>
            <a:r>
              <a:rPr lang="en-US" sz="2200" dirty="0" smtClean="0">
                <a:latin typeface="Lucida Grande"/>
                <a:ea typeface="Lucida Grande"/>
                <a:cs typeface="Lucida Grande"/>
                <a:sym typeface="Lucida Grande"/>
              </a:rPr>
              <a:t>Secure Renegotiation IS supported</a:t>
            </a:r>
          </a:p>
          <a:p>
            <a:r>
              <a:rPr lang="en-US" sz="2200" dirty="0" smtClean="0">
                <a:latin typeface="Lucida Grande"/>
                <a:ea typeface="Lucida Grande"/>
                <a:cs typeface="Lucida Grande"/>
                <a:sym typeface="Lucida Grande"/>
              </a:rPr>
              <a:t>Compression: NONE</a:t>
            </a:r>
          </a:p>
          <a:p>
            <a:r>
              <a:rPr lang="en-US" sz="2200" dirty="0" smtClean="0">
                <a:latin typeface="Lucida Grande"/>
                <a:ea typeface="Lucida Grande"/>
                <a:cs typeface="Lucida Grande"/>
                <a:sym typeface="Lucida Grande"/>
              </a:rPr>
              <a:t>Expansion: NONE</a:t>
            </a:r>
          </a:p>
          <a:p>
            <a:r>
              <a:rPr lang="en-US" sz="2200" dirty="0" smtClean="0">
                <a:latin typeface="Lucida Grande"/>
                <a:ea typeface="Lucida Grande"/>
                <a:cs typeface="Lucida Grande"/>
                <a:sym typeface="Lucida Grande"/>
              </a:rPr>
              <a:t>SSL-Session:</a:t>
            </a:r>
          </a:p>
          <a:p>
            <a:r>
              <a:rPr lang="en-US" sz="2200" dirty="0" smtClean="0">
                <a:latin typeface="Lucida Grande"/>
                <a:ea typeface="Lucida Grande"/>
                <a:cs typeface="Lucida Grande"/>
                <a:sym typeface="Lucida Grande"/>
              </a:rPr>
              <a:t>    Protocol  : TLSv1.2</a:t>
            </a:r>
          </a:p>
          <a:p>
            <a:r>
              <a:rPr lang="en-US" sz="2200" dirty="0" smtClean="0">
                <a:latin typeface="Lucida Grande"/>
                <a:ea typeface="Lucida Grande"/>
                <a:cs typeface="Lucida Grande"/>
                <a:sym typeface="Lucida Grande"/>
              </a:rPr>
              <a:t>    Cipher    : ECDHE-RSA-AES128-GCM-SHA256</a:t>
            </a:r>
          </a:p>
          <a:p>
            <a:r>
              <a:rPr lang="en-US" sz="2200" dirty="0" smtClean="0">
                <a:latin typeface="Lucida Grande"/>
                <a:ea typeface="Lucida Grande"/>
                <a:cs typeface="Lucida Grande"/>
                <a:sym typeface="Lucida Grande"/>
              </a:rPr>
              <a:t>    Session-ID: 6207DB2C79FD5D983BF0B264A3258DF6C262BE3059E9EBAD9A6A835FA7C73969</a:t>
            </a:r>
          </a:p>
          <a:p>
            <a:r>
              <a:rPr lang="en-US" sz="2200" dirty="0" smtClean="0">
                <a:latin typeface="Lucida Grande"/>
                <a:ea typeface="Lucida Grande"/>
                <a:cs typeface="Lucida Grande"/>
                <a:sym typeface="Lucida Grande"/>
              </a:rPr>
              <a:t>    Session-ID-</a:t>
            </a:r>
            <a:r>
              <a:rPr lang="en-US" sz="2200" dirty="0" err="1" smtClean="0">
                <a:latin typeface="Lucida Grande"/>
                <a:ea typeface="Lucida Grande"/>
                <a:cs typeface="Lucida Grande"/>
                <a:sym typeface="Lucida Grande"/>
              </a:rPr>
              <a:t>ctx</a:t>
            </a:r>
            <a:r>
              <a:rPr lang="en-US" sz="2200" dirty="0" smtClean="0">
                <a:latin typeface="Lucida Grande"/>
                <a:ea typeface="Lucida Grande"/>
                <a:cs typeface="Lucida Grande"/>
                <a:sym typeface="Lucida Grande"/>
              </a:rPr>
              <a:t>: </a:t>
            </a:r>
          </a:p>
          <a:p>
            <a:r>
              <a:rPr lang="en-US" sz="2200" dirty="0" smtClean="0">
                <a:latin typeface="Lucida Grande"/>
                <a:ea typeface="Lucida Grande"/>
                <a:cs typeface="Lucida Grande"/>
                <a:sym typeface="Lucida Grande"/>
              </a:rPr>
              <a:t>    Master-Key: 55621E1699B3A420A2E45A75964DAFBBC7DF37072E620309B63731BE9932D57A7FFBA8DEC46506410B31D19568E1BDB4</a:t>
            </a:r>
          </a:p>
          <a:p>
            <a:r>
              <a:rPr lang="en-US" sz="2200" dirty="0" smtClean="0">
                <a:latin typeface="Lucida Grande"/>
                <a:ea typeface="Lucida Grande"/>
                <a:cs typeface="Lucida Grande"/>
                <a:sym typeface="Lucida Grande"/>
              </a:rPr>
              <a:t>    Key-</a:t>
            </a:r>
            <a:r>
              <a:rPr lang="en-US" sz="2200" dirty="0" err="1" smtClean="0">
                <a:latin typeface="Lucida Grande"/>
                <a:ea typeface="Lucida Grande"/>
                <a:cs typeface="Lucida Grande"/>
                <a:sym typeface="Lucida Grande"/>
              </a:rPr>
              <a:t>Arg</a:t>
            </a:r>
            <a:r>
              <a:rPr lang="en-US" sz="2200" dirty="0" smtClean="0">
                <a:latin typeface="Lucida Grande"/>
                <a:ea typeface="Lucida Grande"/>
                <a:cs typeface="Lucida Grande"/>
                <a:sym typeface="Lucida Grande"/>
              </a:rPr>
              <a:t>   : None</a:t>
            </a:r>
          </a:p>
          <a:p>
            <a:r>
              <a:rPr lang="en-US" sz="2200" dirty="0" smtClean="0">
                <a:latin typeface="Lucida Grande"/>
                <a:ea typeface="Lucida Grande"/>
                <a:cs typeface="Lucida Grande"/>
                <a:sym typeface="Lucida Grande"/>
              </a:rPr>
              <a:t>    PSK identity: None</a:t>
            </a:r>
          </a:p>
          <a:p>
            <a:r>
              <a:rPr lang="en-US" sz="2200" dirty="0" smtClean="0">
                <a:latin typeface="Lucida Grande"/>
                <a:ea typeface="Lucida Grande"/>
                <a:cs typeface="Lucida Grande"/>
                <a:sym typeface="Lucida Grande"/>
              </a:rPr>
              <a:t>    PSK identity hint: None</a:t>
            </a:r>
          </a:p>
          <a:p>
            <a:r>
              <a:rPr lang="en-US" sz="2200" dirty="0" smtClean="0">
                <a:latin typeface="Lucida Grande"/>
                <a:ea typeface="Lucida Grande"/>
                <a:cs typeface="Lucida Grande"/>
                <a:sym typeface="Lucida Grande"/>
              </a:rPr>
              <a:t>    SRP username: None</a:t>
            </a:r>
          </a:p>
          <a:p>
            <a:r>
              <a:rPr lang="en-US" sz="2200" dirty="0" smtClean="0">
                <a:latin typeface="Lucida Grande"/>
                <a:ea typeface="Lucida Grande"/>
                <a:cs typeface="Lucida Grande"/>
                <a:sym typeface="Lucida Grande"/>
              </a:rPr>
              <a:t>    TLS session ticket lifetime hint: 100800 (seconds)</a:t>
            </a:r>
          </a:p>
          <a:p>
            <a:r>
              <a:rPr lang="en-US" sz="2200" dirty="0" smtClean="0">
                <a:latin typeface="Lucida Grande"/>
                <a:ea typeface="Lucida Grande"/>
                <a:cs typeface="Lucida Grande"/>
                <a:sym typeface="Lucida Grande"/>
              </a:rPr>
              <a:t>    TLS session ticket:</a:t>
            </a:r>
          </a:p>
          <a:p>
            <a:r>
              <a:rPr lang="da-DK" sz="2200" dirty="0" smtClean="0">
                <a:latin typeface="Lucida Grande"/>
                <a:ea typeface="Lucida Grande"/>
                <a:cs typeface="Lucida Grande"/>
                <a:sym typeface="Lucida Grande"/>
              </a:rPr>
              <a:t>    0000 - 83 39 9a 9a 94 </a:t>
            </a:r>
            <a:r>
              <a:rPr lang="da-DK" sz="2200" dirty="0" err="1" smtClean="0">
                <a:latin typeface="Lucida Grande"/>
                <a:ea typeface="Lucida Grande"/>
                <a:cs typeface="Lucida Grande"/>
                <a:sym typeface="Lucida Grande"/>
              </a:rPr>
              <a:t>ca</a:t>
            </a:r>
            <a:r>
              <a:rPr lang="da-DK" sz="2200" dirty="0" smtClean="0">
                <a:latin typeface="Lucida Grande"/>
                <a:ea typeface="Lucida Grande"/>
                <a:cs typeface="Lucida Grande"/>
                <a:sym typeface="Lucida Grande"/>
              </a:rPr>
              <a:t> af 93-67 2c 5d 16 42 43 90 9e   .9......g,].BC..</a:t>
            </a:r>
          </a:p>
          <a:p>
            <a:r>
              <a:rPr lang="sv-SE" sz="2200" dirty="0" smtClean="0">
                <a:latin typeface="Lucida Grande"/>
                <a:ea typeface="Lucida Grande"/>
                <a:cs typeface="Lucida Grande"/>
                <a:sym typeface="Lucida Grande"/>
              </a:rPr>
              <a:t>    0010 - 2e a8 b7 d2 a1 29 bb 55-1a 64 c2 </a:t>
            </a:r>
            <a:r>
              <a:rPr lang="sv-SE" sz="2200" dirty="0" err="1" smtClean="0">
                <a:latin typeface="Lucida Grande"/>
                <a:ea typeface="Lucida Grande"/>
                <a:cs typeface="Lucida Grande"/>
                <a:sym typeface="Lucida Grande"/>
              </a:rPr>
              <a:t>fd</a:t>
            </a:r>
            <a:r>
              <a:rPr lang="sv-SE" sz="2200" dirty="0" smtClean="0">
                <a:latin typeface="Lucida Grande"/>
                <a:ea typeface="Lucida Grande"/>
                <a:cs typeface="Lucida Grande"/>
                <a:sym typeface="Lucida Grande"/>
              </a:rPr>
              <a:t> b0 7b </a:t>
            </a:r>
            <a:r>
              <a:rPr lang="sv-SE" sz="2200" dirty="0" err="1" smtClean="0">
                <a:latin typeface="Lucida Grande"/>
                <a:ea typeface="Lucida Grande"/>
                <a:cs typeface="Lucida Grande"/>
                <a:sym typeface="Lucida Grande"/>
              </a:rPr>
              <a:t>bc</a:t>
            </a:r>
            <a:r>
              <a:rPr lang="sv-SE" sz="2200" dirty="0" smtClean="0">
                <a:latin typeface="Lucida Grande"/>
                <a:ea typeface="Lucida Grande"/>
                <a:cs typeface="Lucida Grande"/>
                <a:sym typeface="Lucida Grande"/>
              </a:rPr>
              <a:t> a6   .....).</a:t>
            </a:r>
            <a:r>
              <a:rPr lang="sv-SE" sz="2200" dirty="0" err="1" smtClean="0">
                <a:latin typeface="Lucida Grande"/>
                <a:ea typeface="Lucida Grande"/>
                <a:cs typeface="Lucida Grande"/>
                <a:sym typeface="Lucida Grande"/>
              </a:rPr>
              <a:t>U.d</a:t>
            </a:r>
            <a:r>
              <a:rPr lang="sv-SE" sz="2200" dirty="0" smtClean="0">
                <a:latin typeface="Lucida Grande"/>
                <a:ea typeface="Lucida Grande"/>
                <a:cs typeface="Lucida Grande"/>
                <a:sym typeface="Lucida Grande"/>
              </a:rPr>
              <a:t>...{..</a:t>
            </a:r>
          </a:p>
          <a:p>
            <a:r>
              <a:rPr lang="fi-FI" sz="2200" dirty="0" smtClean="0">
                <a:latin typeface="Lucida Grande"/>
                <a:ea typeface="Lucida Grande"/>
                <a:cs typeface="Lucida Grande"/>
                <a:sym typeface="Lucida Grande"/>
              </a:rPr>
              <a:t>    0020 - e6 b2 </a:t>
            </a:r>
            <a:r>
              <a:rPr lang="fi-FI" sz="2200" dirty="0" err="1" smtClean="0">
                <a:latin typeface="Lucida Grande"/>
                <a:ea typeface="Lucida Grande"/>
                <a:cs typeface="Lucida Grande"/>
                <a:sym typeface="Lucida Grande"/>
              </a:rPr>
              <a:t>ba</a:t>
            </a:r>
            <a:r>
              <a:rPr lang="fi-FI" sz="2200" dirty="0" smtClean="0">
                <a:latin typeface="Lucida Grande"/>
                <a:ea typeface="Lucida Grande"/>
                <a:cs typeface="Lucida Grande"/>
                <a:sym typeface="Lucida Grande"/>
              </a:rPr>
              <a:t> 67 e0 59 68 6d-7a 2e 3d 8f 71 </a:t>
            </a:r>
            <a:r>
              <a:rPr lang="fi-FI" sz="2200" dirty="0" err="1" smtClean="0">
                <a:latin typeface="Lucida Grande"/>
                <a:ea typeface="Lucida Grande"/>
                <a:cs typeface="Lucida Grande"/>
                <a:sym typeface="Lucida Grande"/>
              </a:rPr>
              <a:t>ec</a:t>
            </a:r>
            <a:r>
              <a:rPr lang="fi-FI" sz="2200" dirty="0" smtClean="0">
                <a:latin typeface="Lucida Grande"/>
                <a:ea typeface="Lucida Grande"/>
                <a:cs typeface="Lucida Grande"/>
                <a:sym typeface="Lucida Grande"/>
              </a:rPr>
              <a:t> 99 98   ...</a:t>
            </a:r>
            <a:r>
              <a:rPr lang="fi-FI" sz="2200" dirty="0" err="1" smtClean="0">
                <a:latin typeface="Lucida Grande"/>
                <a:ea typeface="Lucida Grande"/>
                <a:cs typeface="Lucida Grande"/>
                <a:sym typeface="Lucida Grande"/>
              </a:rPr>
              <a:t>g.Yhmz.=.q</a:t>
            </a:r>
            <a:r>
              <a:rPr lang="fi-FI"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0030 - e8 0d 7e 7d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2d </a:t>
            </a:r>
            <a:r>
              <a:rPr lang="nl-NL" sz="2200" dirty="0" err="1" smtClean="0">
                <a:latin typeface="Lucida Grande"/>
                <a:ea typeface="Lucida Grande"/>
                <a:cs typeface="Lucida Grande"/>
                <a:sym typeface="Lucida Grande"/>
              </a:rPr>
              <a:t>fd</a:t>
            </a:r>
            <a:r>
              <a:rPr lang="nl-NL" sz="2200" dirty="0" smtClean="0">
                <a:latin typeface="Lucida Grande"/>
                <a:ea typeface="Lucida Grande"/>
                <a:cs typeface="Lucida Grande"/>
                <a:sym typeface="Lucida Grande"/>
              </a:rPr>
              <a:t> 84-89 5d 09 9d d3 </a:t>
            </a:r>
            <a:r>
              <a:rPr lang="nl-NL" sz="2200" dirty="0" err="1" smtClean="0">
                <a:latin typeface="Lucida Grande"/>
                <a:ea typeface="Lucida Grande"/>
                <a:cs typeface="Lucida Grande"/>
                <a:sym typeface="Lucida Grande"/>
              </a:rPr>
              <a:t>ac</a:t>
            </a:r>
            <a:r>
              <a:rPr lang="nl-NL" sz="2200" dirty="0" smtClean="0">
                <a:latin typeface="Lucida Grande"/>
                <a:ea typeface="Lucida Grande"/>
                <a:cs typeface="Lucida Grande"/>
                <a:sym typeface="Lucida Grande"/>
              </a:rPr>
              <a:t> e9 30   ..~}.-...].....0</a:t>
            </a:r>
          </a:p>
          <a:p>
            <a:r>
              <a:rPr lang="fr-FR" sz="2200" dirty="0" smtClean="0">
                <a:latin typeface="Lucida Grande"/>
                <a:ea typeface="Lucida Grande"/>
                <a:cs typeface="Lucida Grande"/>
                <a:sym typeface="Lucida Grande"/>
              </a:rPr>
              <a:t>    0040 - 46 90 92 88 c7 b2 97 1c-05 03 7f </a:t>
            </a:r>
            <a:r>
              <a:rPr lang="fr-FR" sz="2200" dirty="0" err="1" smtClean="0">
                <a:latin typeface="Lucida Grande"/>
                <a:ea typeface="Lucida Grande"/>
                <a:cs typeface="Lucida Grande"/>
                <a:sym typeface="Lucida Grande"/>
              </a:rPr>
              <a:t>ec</a:t>
            </a:r>
            <a:r>
              <a:rPr lang="fr-FR" sz="2200" dirty="0" smtClean="0">
                <a:latin typeface="Lucida Grande"/>
                <a:ea typeface="Lucida Grande"/>
                <a:cs typeface="Lucida Grande"/>
                <a:sym typeface="Lucida Grande"/>
              </a:rPr>
              <a:t> c3 94 d2 38   F..............8</a:t>
            </a:r>
          </a:p>
          <a:p>
            <a:r>
              <a:rPr lang="fr-FR" sz="2200" dirty="0" smtClean="0">
                <a:latin typeface="Lucida Grande"/>
                <a:ea typeface="Lucida Grande"/>
                <a:cs typeface="Lucida Grande"/>
                <a:sym typeface="Lucida Grande"/>
              </a:rPr>
              <a:t>    0050 - a5 28 b1 18 6e 65 a9 71-a9 10 94 7a 09 b9 f8 b1   .(..</a:t>
            </a:r>
            <a:r>
              <a:rPr lang="fr-FR" sz="2200" dirty="0" err="1" smtClean="0">
                <a:latin typeface="Lucida Grande"/>
                <a:ea typeface="Lucida Grande"/>
                <a:cs typeface="Lucida Grande"/>
                <a:sym typeface="Lucida Grande"/>
              </a:rPr>
              <a:t>ne.q</a:t>
            </a:r>
            <a:r>
              <a:rPr lang="fr-FR" sz="2200" dirty="0" smtClean="0">
                <a:latin typeface="Lucida Grande"/>
                <a:ea typeface="Lucida Grande"/>
                <a:cs typeface="Lucida Grande"/>
                <a:sym typeface="Lucida Grande"/>
              </a:rPr>
              <a:t>...z....</a:t>
            </a:r>
          </a:p>
          <a:p>
            <a:r>
              <a:rPr lang="nl-NL" sz="2200" dirty="0" smtClean="0">
                <a:latin typeface="Lucida Grande"/>
                <a:ea typeface="Lucida Grande"/>
                <a:cs typeface="Lucida Grande"/>
                <a:sym typeface="Lucida Grande"/>
              </a:rPr>
              <a:t>    0060 - b7 6f 09 06 26 </a:t>
            </a:r>
            <a:r>
              <a:rPr lang="nl-NL" sz="2200" dirty="0" err="1" smtClean="0">
                <a:latin typeface="Lucida Grande"/>
                <a:ea typeface="Lucida Grande"/>
                <a:cs typeface="Lucida Grande"/>
                <a:sym typeface="Lucida Grande"/>
              </a:rPr>
              <a:t>ee</a:t>
            </a:r>
            <a:r>
              <a:rPr lang="nl-NL" sz="2200" dirty="0" smtClean="0">
                <a:latin typeface="Lucida Grande"/>
                <a:ea typeface="Lucida Grande"/>
                <a:cs typeface="Lucida Grande"/>
                <a:sym typeface="Lucida Grande"/>
              </a:rPr>
              <a:t> 28 15-c3 67 26 98 45 47 a1 16   .o..&amp;.(..</a:t>
            </a:r>
            <a:r>
              <a:rPr lang="nl-NL" sz="2200" dirty="0" err="1" smtClean="0">
                <a:latin typeface="Lucida Grande"/>
                <a:ea typeface="Lucida Grande"/>
                <a:cs typeface="Lucida Grande"/>
                <a:sym typeface="Lucida Grande"/>
              </a:rPr>
              <a:t>g&amp;.EG</a:t>
            </a:r>
            <a:r>
              <a:rPr lang="nl-NL" sz="2200" dirty="0" smtClean="0">
                <a:latin typeface="Lucida Grande"/>
                <a:ea typeface="Lucida Grande"/>
                <a:cs typeface="Lucida Grande"/>
                <a:sym typeface="Lucida Grande"/>
              </a:rPr>
              <a:t>..</a:t>
            </a:r>
          </a:p>
          <a:p>
            <a:r>
              <a:rPr lang="ro-RO" sz="2200" dirty="0" smtClean="0">
                <a:latin typeface="Lucida Grande"/>
                <a:ea typeface="Lucida Grande"/>
                <a:cs typeface="Lucida Grande"/>
                <a:sym typeface="Lucida Grande"/>
              </a:rPr>
              <a:t>    0070 - 64 0a b5 ce bc e2 47 9c-05 0b a7 08 4a 1c 9b 7a   d.....G.....J..z</a:t>
            </a:r>
          </a:p>
          <a:p>
            <a:r>
              <a:rPr lang="de-DE" sz="2200" dirty="0" smtClean="0">
                <a:latin typeface="Lucida Grande"/>
                <a:ea typeface="Lucida Grande"/>
                <a:cs typeface="Lucida Grande"/>
                <a:sym typeface="Lucida Grande"/>
              </a:rPr>
              <a:t>    0080 - c5 15 31 b0 f0 0e a8 da-d5 7c 96 12 46 26 87 6e   ..1......|..F&amp;.</a:t>
            </a:r>
            <a:r>
              <a:rPr lang="de-DE" sz="2200" dirty="0" err="1" smtClean="0">
                <a:latin typeface="Lucida Grande"/>
                <a:ea typeface="Lucida Grande"/>
                <a:cs typeface="Lucida Grande"/>
                <a:sym typeface="Lucida Grande"/>
              </a:rPr>
              <a:t>n</a:t>
            </a:r>
            <a:endParaRPr lang="de-DE" sz="2200" dirty="0" smtClean="0">
              <a:latin typeface="Lucida Grande"/>
              <a:ea typeface="Lucida Grande"/>
              <a:cs typeface="Lucida Grande"/>
              <a:sym typeface="Lucida Grande"/>
            </a:endParaRPr>
          </a:p>
          <a:p>
            <a:r>
              <a:rPr lang="nl-NL" sz="2200" dirty="0" smtClean="0">
                <a:latin typeface="Lucida Grande"/>
                <a:ea typeface="Lucida Grande"/>
                <a:cs typeface="Lucida Grande"/>
                <a:sym typeface="Lucida Grande"/>
              </a:rPr>
              <a:t>    0090 - 95 32 f6 07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c2 0d ee-7c b8 </a:t>
            </a:r>
            <a:r>
              <a:rPr lang="nl-NL" sz="2200" dirty="0" err="1" smtClean="0">
                <a:latin typeface="Lucida Grande"/>
                <a:ea typeface="Lucida Grande"/>
                <a:cs typeface="Lucida Grande"/>
                <a:sym typeface="Lucida Grande"/>
              </a:rPr>
              <a:t>db</a:t>
            </a:r>
            <a:r>
              <a:rPr lang="nl-NL" sz="2200" dirty="0" smtClean="0">
                <a:latin typeface="Lucida Grande"/>
                <a:ea typeface="Lucida Grande"/>
                <a:cs typeface="Lucida Grande"/>
                <a:sym typeface="Lucida Grande"/>
              </a:rPr>
              <a:t> 68 </a:t>
            </a:r>
            <a:r>
              <a:rPr lang="nl-NL" sz="2200" dirty="0" err="1" smtClean="0">
                <a:latin typeface="Lucida Grande"/>
                <a:ea typeface="Lucida Grande"/>
                <a:cs typeface="Lucida Grande"/>
                <a:sym typeface="Lucida Grande"/>
              </a:rPr>
              <a:t>ca</a:t>
            </a:r>
            <a:r>
              <a:rPr lang="nl-NL" sz="2200" dirty="0" smtClean="0">
                <a:latin typeface="Lucida Grande"/>
                <a:ea typeface="Lucida Grande"/>
                <a:cs typeface="Lucida Grande"/>
                <a:sym typeface="Lucida Grande"/>
              </a:rPr>
              <a:t> 55 84 b5   .2......|..</a:t>
            </a:r>
            <a:r>
              <a:rPr lang="nl-NL" sz="2200" dirty="0" err="1" smtClean="0">
                <a:latin typeface="Lucida Grande"/>
                <a:ea typeface="Lucida Grande"/>
                <a:cs typeface="Lucida Grande"/>
                <a:sym typeface="Lucida Grande"/>
              </a:rPr>
              <a:t>h.U</a:t>
            </a:r>
            <a:r>
              <a:rPr lang="nl-NL"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00a0 - 34 e7 79 2e                                       4.y.</a:t>
            </a:r>
          </a:p>
          <a:p>
            <a:endParaRPr lang="nl-NL" sz="2200" dirty="0" smtClean="0">
              <a:latin typeface="Lucida Grande"/>
              <a:ea typeface="Lucida Grande"/>
              <a:cs typeface="Lucida Grande"/>
              <a:sym typeface="Lucida Grande"/>
            </a:endParaRPr>
          </a:p>
          <a:p>
            <a:r>
              <a:rPr lang="hu-HU" sz="2200" dirty="0" smtClean="0">
                <a:latin typeface="Lucida Grande"/>
                <a:ea typeface="Lucida Grande"/>
                <a:cs typeface="Lucida Grande"/>
                <a:sym typeface="Lucida Grande"/>
              </a:rPr>
              <a:t>    Start Time: 1402241840</a:t>
            </a:r>
          </a:p>
          <a:p>
            <a:r>
              <a:rPr lang="en-US" sz="2200" dirty="0" smtClean="0">
                <a:latin typeface="Lucida Grande"/>
                <a:ea typeface="Lucida Grande"/>
                <a:cs typeface="Lucida Grande"/>
                <a:sym typeface="Lucida Grande"/>
              </a:rPr>
              <a:t>    Timeout   : 300 (sec)</a:t>
            </a:r>
          </a:p>
          <a:p>
            <a:r>
              <a:rPr lang="en-US" sz="2200" dirty="0" smtClean="0">
                <a:latin typeface="Lucida Grande"/>
                <a:ea typeface="Lucida Grande"/>
                <a:cs typeface="Lucida Grande"/>
                <a:sym typeface="Lucida Grande"/>
              </a:rPr>
              <a:t>    Verify return code: 20 (unable to get local issuer certificate)</a:t>
            </a:r>
          </a:p>
          <a:p>
            <a:r>
              <a:rPr lang="en-US" sz="2200" dirty="0" smtClean="0">
                <a:latin typeface="Lucida Grande"/>
                <a:ea typeface="Lucida Grande"/>
                <a:cs typeface="Lucida Grande"/>
                <a:sym typeface="Lucida Grande"/>
              </a:rPr>
              <a:t>---</a:t>
            </a:r>
          </a:p>
          <a:p>
            <a:endParaRPr lang="en-US" sz="2200" dirty="0" smtClean="0">
              <a:latin typeface="Lucida Grande"/>
              <a:ea typeface="Lucida Grande"/>
              <a:cs typeface="Lucida Grande"/>
              <a:sym typeface="Lucida Grande"/>
            </a:endParaRPr>
          </a:p>
          <a:p>
            <a:endParaRPr lang="en-US" dirty="0"/>
          </a:p>
        </p:txBody>
      </p:sp>
    </p:spTree>
    <p:extLst>
      <p:ext uri="{BB962C8B-B14F-4D97-AF65-F5344CB8AC3E}">
        <p14:creationId xmlns:p14="http://schemas.microsoft.com/office/powerpoint/2010/main" val="440446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to </a:t>
            </a:r>
            <a:r>
              <a:rPr lang="en-US" dirty="0" err="1" smtClean="0"/>
              <a:t>SSLLabs</a:t>
            </a:r>
            <a:r>
              <a:rPr lang="en-US" dirty="0" smtClean="0"/>
              <a:t>…</a:t>
            </a:r>
            <a:endParaRPr lang="en-US" dirty="0"/>
          </a:p>
        </p:txBody>
      </p:sp>
    </p:spTree>
    <p:extLst>
      <p:ext uri="{BB962C8B-B14F-4D97-AF65-F5344CB8AC3E}">
        <p14:creationId xmlns:p14="http://schemas.microsoft.com/office/powerpoint/2010/main" val="626883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Note that the version you're using may not be part of the mainline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GnuPG</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distro</a:t>
            </a:r>
            <a:r>
              <a:rPr lang="en-US" sz="2200" b="0" i="0" dirty="0" smtClean="0">
                <a:effectLst/>
                <a:latin typeface="Lucida Grande"/>
                <a:ea typeface="Lucida Grande"/>
                <a:cs typeface="Lucida Grande"/>
                <a:sym typeface="Lucida Grande"/>
              </a:rPr>
              <a:t> (at least I couldn't find it on the GPG web site)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Show doing an elliptic curve key, too?</a:t>
            </a:r>
          </a:p>
          <a:p>
            <a:endParaRPr lang="en-US" sz="2200" b="0" i="0" dirty="0" smtClean="0">
              <a:effectLst/>
              <a:latin typeface="Lucida Grande"/>
              <a:ea typeface="Lucida Grande"/>
              <a:cs typeface="Lucida Grande"/>
              <a:sym typeface="Lucida Grande"/>
            </a:endParaRPr>
          </a:p>
          <a:p>
            <a:endParaRPr lang="fr-BE" dirty="0"/>
          </a:p>
        </p:txBody>
      </p:sp>
    </p:spTree>
    <p:extLst>
      <p:ext uri="{BB962C8B-B14F-4D97-AF65-F5344CB8AC3E}">
        <p14:creationId xmlns:p14="http://schemas.microsoft.com/office/powerpoint/2010/main" val="1435325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Beware that some folks harvest social graphs from key signings on</a:t>
            </a:r>
            <a:r>
              <a:rPr lang="en-US" dirty="0" smtClean="0"/>
              <a:t/>
            </a:r>
            <a:br>
              <a:rPr lang="en-US" dirty="0" smtClean="0"/>
            </a:br>
            <a:r>
              <a:rPr lang="en-US" sz="2200" b="0" i="0" dirty="0" smtClean="0">
                <a:effectLst/>
                <a:latin typeface="Lucida Grande"/>
                <a:ea typeface="Lucida Grande"/>
                <a:cs typeface="Lucida Grande"/>
                <a:sym typeface="Lucida Grande"/>
              </a:rPr>
              <a:t>   public </a:t>
            </a:r>
            <a:r>
              <a:rPr lang="en-US" sz="2200" b="0" i="0" dirty="0" err="1" smtClean="0">
                <a:effectLst/>
                <a:latin typeface="Lucida Grande"/>
                <a:ea typeface="Lucida Grande"/>
                <a:cs typeface="Lucida Grande"/>
                <a:sym typeface="Lucida Grande"/>
              </a:rPr>
              <a:t>keyservers</a:t>
            </a:r>
            <a:r>
              <a:rPr lang="en-US" sz="2200" b="0" i="0" dirty="0" smtClean="0">
                <a:effectLst/>
                <a:latin typeface="Lucida Grande"/>
                <a:ea typeface="Lucida Grande"/>
                <a:cs typeface="Lucida Grande"/>
                <a:sym typeface="Lucida Grande"/>
              </a:rPr>
              <a:t> (e.g.,</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http://cryptome.org/2013/07/mining-pgp-keyservers.htm</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711806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Truecrypt</a:t>
            </a:r>
            <a:r>
              <a:rPr lang="en-US" sz="2200" b="0" i="0" dirty="0" smtClean="0">
                <a:effectLst/>
                <a:latin typeface="Lucida Grande"/>
                <a:ea typeface="Lucida Grande"/>
                <a:cs typeface="Lucida Grande"/>
                <a:sym typeface="Lucida Grande"/>
              </a:rPr>
              <a:t> reference: check. Something </a:t>
            </a:r>
            <a:r>
              <a:rPr lang="en-US" sz="2200" b="0" i="0" dirty="0" err="1" smtClean="0">
                <a:effectLst/>
                <a:latin typeface="Lucida Grande"/>
                <a:ea typeface="Lucida Grande"/>
                <a:cs typeface="Lucida Grande"/>
                <a:sym typeface="Lucida Grande"/>
              </a:rPr>
              <a:t>weird's</a:t>
            </a:r>
            <a:r>
              <a:rPr lang="en-US" sz="2200" b="0" i="0" dirty="0" smtClean="0">
                <a:effectLst/>
                <a:latin typeface="Lucida Grande"/>
                <a:ea typeface="Lucida Grande"/>
                <a:cs typeface="Lucida Grande"/>
                <a:sym typeface="Lucida Grande"/>
              </a:rPr>
              <a:t> happening today.</a:t>
            </a:r>
            <a:r>
              <a:rPr lang="en-US" dirty="0" smtClean="0"/>
              <a:t/>
            </a:r>
            <a:br>
              <a:rPr lang="en-US" dirty="0" smtClean="0"/>
            </a:br>
            <a:r>
              <a:rPr lang="en-US" sz="2200" b="0" i="0" dirty="0" smtClean="0">
                <a:effectLst/>
                <a:latin typeface="Lucida Grande"/>
                <a:ea typeface="Lucida Grande"/>
                <a:cs typeface="Lucida Grande"/>
                <a:sym typeface="Lucida Grande"/>
              </a:rPr>
              <a:t>   Don't know what to think about it (yet).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Keepass</a:t>
            </a:r>
            <a:r>
              <a:rPr lang="en-US" sz="2200" b="0" i="0" dirty="0" smtClean="0">
                <a:effectLst/>
                <a:latin typeface="Lucida Grande"/>
                <a:ea typeface="Lucida Grande"/>
                <a:cs typeface="Lucida Grande"/>
                <a:sym typeface="Lucida Grande"/>
              </a:rPr>
              <a:t>: good. Also </a:t>
            </a:r>
            <a:r>
              <a:rPr lang="en-US" sz="2200" b="0" i="0" dirty="0" err="1" smtClean="0">
                <a:effectLst/>
                <a:latin typeface="Lucida Grande"/>
                <a:ea typeface="Lucida Grande"/>
                <a:cs typeface="Lucida Grande"/>
                <a:sym typeface="Lucida Grande"/>
              </a:rPr>
              <a:t>Lastpass</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Multifactor?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Client certs?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If you're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Talk about revocation (not working)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Want to talk about DANE?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Traffic analysis?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Any discussion of browsers and their crypto support?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SNI exposure?</a:t>
            </a:r>
            <a:endParaRPr lang="fr-BE" dirty="0"/>
          </a:p>
        </p:txBody>
      </p:sp>
    </p:spTree>
    <p:extLst>
      <p:ext uri="{BB962C8B-B14F-4D97-AF65-F5344CB8AC3E}">
        <p14:creationId xmlns:p14="http://schemas.microsoft.com/office/powerpoint/2010/main" val="3984880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xkcd.com</a:t>
            </a:r>
            <a:r>
              <a:rPr lang="en-US" dirty="0" smtClean="0"/>
              <a:t>/1354/</a:t>
            </a:r>
            <a:endParaRPr lang="en-US" dirty="0"/>
          </a:p>
        </p:txBody>
      </p:sp>
    </p:spTree>
    <p:extLst>
      <p:ext uri="{BB962C8B-B14F-4D97-AF65-F5344CB8AC3E}">
        <p14:creationId xmlns:p14="http://schemas.microsoft.com/office/powerpoint/2010/main" val="842162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0831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and Azet: What</a:t>
            </a:r>
            <a:r>
              <a:rPr lang="fr-BE" baseline="0" dirty="0" smtClean="0"/>
              <a:t> do you exactly want to say with the « nothing up my sleeves »?</a:t>
            </a:r>
          </a:p>
          <a:p>
            <a:endParaRPr lang="fr-BE" dirty="0" smtClean="0"/>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My thoughts on ECC? see my talk (previously mentioned) at slides 69-76</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Nice pointers to some resources on ECC support in</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http://www.symantec.com/content/en/us/enterprise/white_papers/b-wp_ecc.pdf</a:t>
            </a:r>
            <a:r>
              <a:rPr lang="en-US" dirty="0" smtClean="0"/>
              <a:t/>
            </a:r>
            <a:br>
              <a:rPr lang="en-US" dirty="0" smtClean="0"/>
            </a:br>
            <a:r>
              <a:rPr lang="en-US" sz="2200" b="0" i="0" dirty="0" smtClean="0">
                <a:effectLst/>
                <a:latin typeface="Lucida Grande"/>
                <a:ea typeface="Lucida Grande"/>
                <a:cs typeface="Lucida Grande"/>
                <a:sym typeface="Lucida Grande"/>
              </a:rPr>
              <a:t>at </a:t>
            </a:r>
            <a:r>
              <a:rPr lang="en-US" sz="2200" b="0" i="0" dirty="0" err="1" smtClean="0">
                <a:effectLst/>
                <a:latin typeface="Lucida Grande"/>
                <a:ea typeface="Lucida Grande"/>
                <a:cs typeface="Lucida Grande"/>
                <a:sym typeface="Lucida Grande"/>
              </a:rPr>
              <a:t>pps</a:t>
            </a:r>
            <a:r>
              <a:rPr lang="en-US" sz="2200" b="0" i="0" dirty="0" smtClean="0">
                <a:effectLst/>
                <a:latin typeface="Lucida Grande"/>
                <a:ea typeface="Lucida Grande"/>
                <a:cs typeface="Lucida Grande"/>
                <a:sym typeface="Lucida Grande"/>
              </a:rPr>
              <a:t>. 23-24 (caution: may be dated, reconfirm/check with the Symantec</a:t>
            </a:r>
            <a:r>
              <a:rPr lang="en-US" dirty="0" smtClean="0"/>
              <a:t/>
            </a:r>
            <a:br>
              <a:rPr lang="en-US" dirty="0" smtClean="0"/>
            </a:br>
            <a:r>
              <a:rPr lang="en-US" sz="2200" b="0" i="0" dirty="0" smtClean="0">
                <a:effectLst/>
                <a:latin typeface="Lucida Grande"/>
                <a:ea typeface="Lucida Grande"/>
                <a:cs typeface="Lucida Grande"/>
                <a:sym typeface="Lucida Grande"/>
              </a:rPr>
              <a:t>person if so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Handy check for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ecparam</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list_curves</a:t>
            </a:r>
            <a:endParaRPr lang="fr-BE" dirty="0"/>
          </a:p>
        </p:txBody>
      </p:sp>
    </p:spTree>
    <p:extLst>
      <p:ext uri="{BB962C8B-B14F-4D97-AF65-F5344CB8AC3E}">
        <p14:creationId xmlns:p14="http://schemas.microsoft.com/office/powerpoint/2010/main" val="95288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21740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Don’t forget:</a:t>
            </a:r>
          </a:p>
          <a:p>
            <a:pPr marL="342900" indent="-342900">
              <a:buFont typeface="Arial"/>
              <a:buChar char="•"/>
            </a:pPr>
            <a:r>
              <a:rPr lang="en-US" sz="2200" b="0" i="0" dirty="0" smtClean="0">
                <a:effectLst/>
                <a:latin typeface="Lucida Grande"/>
                <a:ea typeface="Lucida Grande"/>
                <a:cs typeface="Lucida Grande"/>
                <a:sym typeface="Lucida Grande"/>
              </a:rPr>
              <a:t>Exchanging the key</a:t>
            </a:r>
          </a:p>
        </p:txBody>
      </p:sp>
    </p:spTree>
    <p:extLst>
      <p:ext uri="{BB962C8B-B14F-4D97-AF65-F5344CB8AC3E}">
        <p14:creationId xmlns:p14="http://schemas.microsoft.com/office/powerpoint/2010/main" val="206665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71009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Maybe emphasize that for signing, you use *your*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For encryption,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While to verify a signature,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Decryption: you use your private key</a:t>
            </a:r>
            <a:endParaRPr lang="fr-BE" dirty="0"/>
          </a:p>
        </p:txBody>
      </p:sp>
    </p:spTree>
    <p:extLst>
      <p:ext uri="{BB962C8B-B14F-4D97-AF65-F5344CB8AC3E}">
        <p14:creationId xmlns:p14="http://schemas.microsoft.com/office/powerpoint/2010/main" val="233921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Reflet vertical">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re et puces - Gauche">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puces - Droite">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idx="1"/>
          </p:nvPr>
        </p:nvSpPr>
        <p:spPr/>
        <p:txBody>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14.10.2014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290954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7290" y="6267592"/>
            <a:ext cx="11054080" cy="1937173"/>
          </a:xfrm>
        </p:spPr>
        <p:txBody>
          <a:bodyPr anchor="t"/>
          <a:lstStyle>
            <a:lvl1pPr algn="l">
              <a:defRPr sz="5700" b="1" cap="all"/>
            </a:lvl1pPr>
          </a:lstStyle>
          <a:p>
            <a:r>
              <a:rPr lang="en-US" smtClean="0"/>
              <a:t>Mastertitelformat bearbeiten</a:t>
            </a:r>
            <a:endParaRPr lang="de-DE"/>
          </a:p>
        </p:txBody>
      </p:sp>
      <p:sp>
        <p:nvSpPr>
          <p:cNvPr id="3" name="Textplatzhalter 2"/>
          <p:cNvSpPr>
            <a:spLocks noGrp="1"/>
          </p:cNvSpPr>
          <p:nvPr>
            <p:ph type="body" idx="1"/>
          </p:nvPr>
        </p:nvSpPr>
        <p:spPr>
          <a:xfrm>
            <a:off x="1027290" y="4133993"/>
            <a:ext cx="11054080" cy="2133599"/>
          </a:xfrm>
        </p:spPr>
        <p:txBody>
          <a:bodyPr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smtClean="0"/>
              <a:t>Mastertextformat bearbeiten</a:t>
            </a:r>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14.10.2014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1361222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puces sur 2 colonne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Reflet horizontal">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ettercrypto.org/"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dl.acm.org/citation.cfm?id=945516"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gnupg.org/gph/en/manual/x135.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hyperlink" Target="mailto:aaron@lo-res.org" TargetMode="External"/><Relationship Id="rId2" Type="http://schemas.openxmlformats.org/officeDocument/2006/relationships/hyperlink" Target="mailto:david@autopsit.org" TargetMode="External"/><Relationship Id="rId1" Type="http://schemas.openxmlformats.org/officeDocument/2006/relationships/slideLayout" Target="../slideLayouts/slideLayout2.xml"/><Relationship Id="rId4" Type="http://schemas.openxmlformats.org/officeDocument/2006/relationships/hyperlink" Target="mailto:azet@azet.or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4.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lvl1pPr defTabSz="457200">
              <a:lnSpc>
                <a:spcPts val="9400"/>
              </a:lnSpc>
              <a:defRPr sz="5300">
                <a:solidFill>
                  <a:srgbClr val="3F3F3F"/>
                </a:solidFill>
                <a:latin typeface="Futura"/>
                <a:ea typeface="Futura"/>
                <a:cs typeface="Futura"/>
                <a:sym typeface="Futura"/>
                <a:hlinkClick r:id="rId2"/>
              </a:defRPr>
            </a:lvl1pPr>
          </a:lstStyle>
          <a:p>
            <a:pPr lvl="0">
              <a:defRPr sz="1800">
                <a:solidFill>
                  <a:srgbClr val="000000"/>
                </a:solidFill>
              </a:defRPr>
            </a:pPr>
            <a:r>
              <a:rPr sz="5300" dirty="0">
                <a:solidFill>
                  <a:schemeClr val="tx1"/>
                </a:solidFill>
              </a:rPr>
              <a:t>BetterCrypto⋅org</a:t>
            </a:r>
            <a:endParaRPr sz="5300" dirty="0">
              <a:solidFill>
                <a:schemeClr val="tx1"/>
              </a:solidFill>
              <a:hlinkClick r:id="rId2"/>
            </a:endParaRPr>
          </a:p>
        </p:txBody>
      </p:sp>
      <p:sp>
        <p:nvSpPr>
          <p:cNvPr id="47" name="Shape 47"/>
          <p:cNvSpPr>
            <a:spLocks noGrp="1"/>
          </p:cNvSpPr>
          <p:nvPr>
            <p:ph type="body" idx="1"/>
          </p:nvPr>
        </p:nvSpPr>
        <p:spPr>
          <a:prstGeom prst="rect">
            <a:avLst/>
          </a:prstGeom>
        </p:spPr>
        <p:txBody>
          <a:bodyPr/>
          <a:lstStyle>
            <a:lvl1pPr defTabSz="457200">
              <a:lnSpc>
                <a:spcPts val="7000"/>
              </a:lnSpc>
              <a:defRPr>
                <a:solidFill>
                  <a:srgbClr val="3F3F3F"/>
                </a:solidFill>
                <a:latin typeface="Futura"/>
                <a:ea typeface="Futura"/>
                <a:cs typeface="Futura"/>
                <a:sym typeface="Futura"/>
              </a:defRPr>
            </a:lvl1pPr>
          </a:lstStyle>
          <a:p>
            <a:pPr lvl="0">
              <a:defRPr sz="1800">
                <a:solidFill>
                  <a:srgbClr val="000000"/>
                </a:solidFill>
              </a:defRPr>
            </a:pPr>
            <a:r>
              <a:rPr sz="3600" dirty="0">
                <a:solidFill>
                  <a:srgbClr val="3F3F3F"/>
                </a:solidFill>
              </a:rPr>
              <a:t>Applied Crypto Hardening</a:t>
            </a:r>
          </a:p>
        </p:txBody>
      </p:sp>
      <p:pic>
        <p:nvPicPr>
          <p:cNvPr id="48" name="droppedImage.png"/>
          <p:cNvPicPr/>
          <p:nvPr/>
        </p:nvPicPr>
        <p:blipFill>
          <a:blip r:embed="rId3">
            <a:extLst/>
          </a:blip>
          <a:stretch>
            <a:fillRect/>
          </a:stretch>
        </p:blipFill>
        <p:spPr>
          <a:xfrm>
            <a:off x="1816100" y="2823633"/>
            <a:ext cx="2083724" cy="1790700"/>
          </a:xfrm>
          <a:prstGeom prst="rect">
            <a:avLst/>
          </a:prstGeom>
          <a:ln w="12700">
            <a:miter lim="400000"/>
          </a:ln>
        </p:spPr>
      </p:pic>
      <p:sp>
        <p:nvSpPr>
          <p:cNvPr id="2" name="TextBox 1"/>
          <p:cNvSpPr txBox="1"/>
          <p:nvPr/>
        </p:nvSpPr>
        <p:spPr>
          <a:xfrm>
            <a:off x="1666041" y="7029445"/>
            <a:ext cx="261910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David Durvaux</a:t>
            </a:r>
          </a:p>
          <a:p>
            <a:pPr marL="0" marR="0" indent="0" defTabSz="584200" rtl="0" fontAlgn="auto" latinLnBrk="1" hangingPunct="0">
              <a:lnSpc>
                <a:spcPct val="100000"/>
              </a:lnSpc>
              <a:spcBef>
                <a:spcPts val="0"/>
              </a:spcBef>
              <a:spcAft>
                <a:spcPts val="0"/>
              </a:spcAft>
              <a:buClrTx/>
              <a:buSzTx/>
              <a:buFontTx/>
              <a:buNone/>
              <a:tabLst/>
            </a:pPr>
            <a:r>
              <a:rPr lang="en-US" sz="3200" dirty="0" smtClean="0">
                <a:solidFill>
                  <a:srgbClr val="000000"/>
                </a:solidFill>
              </a:rPr>
              <a:t>Aaron Kaplan</a:t>
            </a:r>
          </a:p>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Aaron </a:t>
            </a:r>
            <a:r>
              <a:rPr kumimoji="0" lang="en-US" sz="3200" b="0" i="0" u="none" strike="noStrike" cap="none" spc="0" normalizeH="0" baseline="0" dirty="0" err="1" smtClean="0">
                <a:ln>
                  <a:noFill/>
                </a:ln>
                <a:solidFill>
                  <a:srgbClr val="000000"/>
                </a:solidFill>
                <a:effectLst/>
                <a:uFillTx/>
                <a:latin typeface="+mn-lt"/>
                <a:ea typeface="+mn-ea"/>
                <a:cs typeface="+mn-cs"/>
                <a:sym typeface="Gill Sans"/>
              </a:rPr>
              <a:t>Zauner</a:t>
            </a:r>
            <a:endParaRPr kumimoji="0" lang="en-US" sz="3200" b="0" i="0" u="none" strike="noStrike" cap="none" spc="0" normalizeH="0" baseline="0" dirty="0" smtClean="0">
              <a:ln>
                <a:noFill/>
              </a:ln>
              <a:solidFill>
                <a:srgbClr val="000000"/>
              </a:solidFill>
              <a:effectLst/>
              <a:uFillTx/>
              <a:latin typeface="+mn-lt"/>
              <a:ea typeface="+mn-ea"/>
              <a:cs typeface="+mn-cs"/>
              <a:sym typeface="Gill Sans"/>
            </a:endParaRPr>
          </a:p>
        </p:txBody>
      </p:sp>
      <p:sp>
        <p:nvSpPr>
          <p:cNvPr id="6" name="TextBox 5"/>
          <p:cNvSpPr txBox="1"/>
          <p:nvPr/>
        </p:nvSpPr>
        <p:spPr>
          <a:xfrm>
            <a:off x="7212232" y="7583673"/>
            <a:ext cx="478516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sym typeface="Gill Sans"/>
              </a:rPr>
              <a:t>Luxembourg</a:t>
            </a:r>
            <a:r>
              <a:rPr lang="en-US" sz="3200" dirty="0" smtClean="0">
                <a:solidFill>
                  <a:srgbClr val="000000"/>
                </a:solidFill>
              </a:rPr>
              <a:t>, October 2014</a:t>
            </a:r>
            <a:endParaRPr kumimoji="0" lang="en-US" sz="3200" b="0" i="0" u="none" strike="noStrike" cap="none" spc="0" normalizeH="0" baseline="0" dirty="0" smtClean="0">
              <a:ln>
                <a:noFill/>
              </a:ln>
              <a:solidFill>
                <a:srgbClr val="000000"/>
              </a:solidFill>
              <a:effectLst/>
              <a:uFillTx/>
              <a:sym typeface="Gill Sans"/>
            </a:endParaRPr>
          </a:p>
        </p:txBody>
      </p:sp>
      <p:pic>
        <p:nvPicPr>
          <p:cNvPr id="5" name="Image 4"/>
          <p:cNvPicPr>
            <a:picLocks noChangeAspect="1"/>
          </p:cNvPicPr>
          <p:nvPr/>
        </p:nvPicPr>
        <p:blipFill>
          <a:blip r:embed="rId4"/>
          <a:stretch>
            <a:fillRect/>
          </a:stretch>
        </p:blipFill>
        <p:spPr>
          <a:xfrm>
            <a:off x="9156700" y="249767"/>
            <a:ext cx="3530600" cy="353060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Mary Queen of Scots</a:t>
            </a:r>
            <a:endParaRPr sz="8400" dirty="0"/>
          </a:p>
        </p:txBody>
      </p:sp>
      <p:sp>
        <p:nvSpPr>
          <p:cNvPr id="57" name="Shape 57"/>
          <p:cNvSpPr>
            <a:spLocks noGrp="1"/>
          </p:cNvSpPr>
          <p:nvPr>
            <p:ph type="body" idx="1"/>
          </p:nvPr>
        </p:nvSpPr>
        <p:spPr>
          <a:xfrm>
            <a:off x="5797868" y="2884475"/>
            <a:ext cx="7014673" cy="5554569"/>
          </a:xfrm>
          <a:prstGeom prst="rect">
            <a:avLst/>
          </a:prstGeom>
        </p:spPr>
        <p:txBody>
          <a:bodyPr/>
          <a:lstStyle/>
          <a:p>
            <a:pPr lvl="1">
              <a:defRPr sz="1800"/>
            </a:pPr>
            <a:r>
              <a:rPr sz="4200" dirty="0" smtClean="0"/>
              <a:t>Trial </a:t>
            </a:r>
            <a:r>
              <a:rPr sz="4200" dirty="0"/>
              <a:t>against Queen Elizabeth</a:t>
            </a:r>
          </a:p>
          <a:p>
            <a:pPr lvl="1">
              <a:defRPr sz="1800"/>
            </a:pPr>
            <a:r>
              <a:rPr sz="4200" dirty="0"/>
              <a:t>Was executed after her code was broken (1587</a:t>
            </a:r>
            <a:r>
              <a:rPr sz="4200" dirty="0" smtClean="0"/>
              <a:t>)</a:t>
            </a:r>
          </a:p>
        </p:txBody>
      </p:sp>
      <p:pic>
        <p:nvPicPr>
          <p:cNvPr id="2" name="Picture 1"/>
          <p:cNvPicPr>
            <a:picLocks noChangeAspect="1"/>
          </p:cNvPicPr>
          <p:nvPr/>
        </p:nvPicPr>
        <p:blipFill>
          <a:blip r:embed="rId3"/>
          <a:stretch>
            <a:fillRect/>
          </a:stretch>
        </p:blipFill>
        <p:spPr>
          <a:xfrm>
            <a:off x="829834" y="2884475"/>
            <a:ext cx="4602795" cy="5369928"/>
          </a:xfrm>
          <a:prstGeom prst="rect">
            <a:avLst/>
          </a:prstGeom>
        </p:spPr>
      </p:pic>
    </p:spTree>
    <p:extLst>
      <p:ext uri="{BB962C8B-B14F-4D97-AF65-F5344CB8AC3E}">
        <p14:creationId xmlns:p14="http://schemas.microsoft.com/office/powerpoint/2010/main" val="2675760854"/>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Enigma</a:t>
            </a:r>
            <a:endParaRPr sz="8400" dirty="0"/>
          </a:p>
        </p:txBody>
      </p:sp>
      <p:sp>
        <p:nvSpPr>
          <p:cNvPr id="57" name="Shape 57"/>
          <p:cNvSpPr>
            <a:spLocks noGrp="1"/>
          </p:cNvSpPr>
          <p:nvPr>
            <p:ph type="body" idx="1"/>
          </p:nvPr>
        </p:nvSpPr>
        <p:spPr>
          <a:xfrm>
            <a:off x="1030117" y="1815706"/>
            <a:ext cx="7807276" cy="982900"/>
          </a:xfrm>
          <a:prstGeom prst="rect">
            <a:avLst/>
          </a:prstGeom>
        </p:spPr>
        <p:txBody>
          <a:bodyPr/>
          <a:lstStyle/>
          <a:p>
            <a:pPr lvl="1">
              <a:defRPr sz="1800"/>
            </a:pPr>
            <a:r>
              <a:rPr sz="4200" dirty="0" smtClean="0"/>
              <a:t>Secret </a:t>
            </a:r>
            <a:r>
              <a:rPr sz="4200" dirty="0"/>
              <a:t>in code </a:t>
            </a:r>
            <a:r>
              <a:rPr sz="4200" dirty="0" smtClean="0"/>
              <a:t>book</a:t>
            </a:r>
            <a:endParaRPr sz="4200" dirty="0"/>
          </a:p>
        </p:txBody>
      </p:sp>
      <p:pic>
        <p:nvPicPr>
          <p:cNvPr id="3" name="Picture 2"/>
          <p:cNvPicPr>
            <a:picLocks noChangeAspect="1"/>
          </p:cNvPicPr>
          <p:nvPr/>
        </p:nvPicPr>
        <p:blipFill>
          <a:blip r:embed="rId2"/>
          <a:stretch>
            <a:fillRect/>
          </a:stretch>
        </p:blipFill>
        <p:spPr>
          <a:xfrm>
            <a:off x="1650956" y="2662353"/>
            <a:ext cx="10196730" cy="6780825"/>
          </a:xfrm>
          <a:prstGeom prst="rect">
            <a:avLst/>
          </a:prstGeom>
        </p:spPr>
      </p:pic>
    </p:spTree>
    <p:extLst>
      <p:ext uri="{BB962C8B-B14F-4D97-AF65-F5344CB8AC3E}">
        <p14:creationId xmlns:p14="http://schemas.microsoft.com/office/powerpoint/2010/main" val="149026875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BetterCrypto</a:t>
            </a:r>
            <a:endParaRPr lang="en-US" dirty="0"/>
          </a:p>
        </p:txBody>
      </p:sp>
      <p:pic>
        <p:nvPicPr>
          <p:cNvPr id="5" name="droppedImage.png"/>
          <p:cNvPicPr/>
          <p:nvPr/>
        </p:nvPicPr>
        <p:blipFill>
          <a:blip r:embed="rId2">
            <a:extLst/>
          </a:blip>
          <a:stretch>
            <a:fillRect/>
          </a:stretch>
        </p:blipFill>
        <p:spPr>
          <a:xfrm>
            <a:off x="4511250" y="3029577"/>
            <a:ext cx="4180960" cy="3319964"/>
          </a:xfrm>
          <a:prstGeom prst="rect">
            <a:avLst/>
          </a:prstGeom>
          <a:ln w="12700">
            <a:miter lim="400000"/>
          </a:ln>
        </p:spPr>
      </p:pic>
    </p:spTree>
    <p:extLst>
      <p:ext uri="{BB962C8B-B14F-4D97-AF65-F5344CB8AC3E}">
        <p14:creationId xmlns:p14="http://schemas.microsoft.com/office/powerpoint/2010/main" val="180461617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lang="nl-BE" sz="8400" dirty="0" smtClean="0"/>
              <a:t>Why?</a:t>
            </a:r>
            <a:endParaRPr sz="8400" dirty="0"/>
          </a:p>
        </p:txBody>
      </p:sp>
      <p:sp>
        <p:nvSpPr>
          <p:cNvPr id="61" name="Shape 61"/>
          <p:cNvSpPr>
            <a:spLocks noGrp="1"/>
          </p:cNvSpPr>
          <p:nvPr>
            <p:ph type="body" idx="1"/>
          </p:nvPr>
        </p:nvSpPr>
        <p:spPr>
          <a:prstGeom prst="rect">
            <a:avLst/>
          </a:prstGeom>
        </p:spPr>
        <p:txBody>
          <a:bodyPr/>
          <a:lstStyle/>
          <a:p>
            <a:pPr lvl="0">
              <a:defRPr sz="1800"/>
            </a:pPr>
            <a:r>
              <a:rPr sz="4200"/>
              <a:t>Crypto is cryptic</a:t>
            </a:r>
          </a:p>
          <a:p>
            <a:pPr lvl="0">
              <a:defRPr sz="1800"/>
            </a:pPr>
            <a:r>
              <a:rPr sz="4200"/>
              <a:t>A lot of difficult concepts</a:t>
            </a:r>
          </a:p>
          <a:p>
            <a:pPr lvl="0">
              <a:defRPr sz="1800"/>
            </a:pPr>
            <a:r>
              <a:rPr sz="4200"/>
              <a:t>A lot of algorithms</a:t>
            </a:r>
          </a:p>
          <a:p>
            <a:pPr lvl="0">
              <a:defRPr sz="1800"/>
            </a:pPr>
            <a:r>
              <a:rPr sz="4200"/>
              <a:t>A lot of parameters</a:t>
            </a:r>
          </a:p>
          <a:p>
            <a:pPr lvl="0">
              <a:defRPr sz="1800"/>
            </a:pPr>
            <a:r>
              <a:rPr sz="4200"/>
              <a:t>…</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lang="nl-BE" sz="8400" dirty="0" smtClean="0"/>
              <a:t>The Idea</a:t>
            </a:r>
            <a:endParaRPr sz="8400" dirty="0"/>
          </a:p>
        </p:txBody>
      </p:sp>
      <p:sp>
        <p:nvSpPr>
          <p:cNvPr id="64" name="Shape 64"/>
          <p:cNvSpPr>
            <a:spLocks noGrp="1"/>
          </p:cNvSpPr>
          <p:nvPr>
            <p:ph type="body" idx="1"/>
          </p:nvPr>
        </p:nvSpPr>
        <p:spPr>
          <a:prstGeom prst="rect">
            <a:avLst/>
          </a:prstGeom>
        </p:spPr>
        <p:txBody>
          <a:bodyPr/>
          <a:lstStyle/>
          <a:p>
            <a:pPr lvl="0">
              <a:defRPr sz="1800"/>
            </a:pPr>
            <a:r>
              <a:rPr sz="4200"/>
              <a:t>Really difficult for systems administrators</a:t>
            </a:r>
          </a:p>
          <a:p>
            <a:pPr lvl="1">
              <a:defRPr sz="1800"/>
            </a:pPr>
            <a:r>
              <a:rPr sz="4200"/>
              <a:t>A “cookbook” can help!</a:t>
            </a:r>
          </a:p>
          <a:p>
            <a:pPr lvl="2">
              <a:defRPr sz="1800"/>
            </a:pPr>
            <a:r>
              <a:rPr sz="4200"/>
              <a:t>That’s BetterCrypo</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lang="nl-BE" sz="8400" dirty="0" smtClean="0"/>
              <a:t>That’s not…</a:t>
            </a:r>
            <a:endParaRPr sz="8400" dirty="0"/>
          </a:p>
        </p:txBody>
      </p:sp>
      <p:sp>
        <p:nvSpPr>
          <p:cNvPr id="67" name="Shape 67"/>
          <p:cNvSpPr>
            <a:spLocks noGrp="1"/>
          </p:cNvSpPr>
          <p:nvPr>
            <p:ph type="body" idx="1"/>
          </p:nvPr>
        </p:nvSpPr>
        <p:spPr>
          <a:prstGeom prst="rect">
            <a:avLst/>
          </a:prstGeom>
        </p:spPr>
        <p:txBody>
          <a:bodyPr/>
          <a:lstStyle/>
          <a:p>
            <a:pPr lvl="0">
              <a:defRPr sz="1800"/>
            </a:pPr>
            <a:r>
              <a:rPr sz="4200"/>
              <a:t>A crypto course</a:t>
            </a:r>
          </a:p>
          <a:p>
            <a:pPr lvl="0">
              <a:defRPr sz="1800"/>
            </a:pPr>
            <a:r>
              <a:rPr sz="4200"/>
              <a:t>A static document</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lang="nl-BE" sz="8400" dirty="0" smtClean="0"/>
              <a:t>In brief</a:t>
            </a:r>
            <a:endParaRPr sz="8400" dirty="0"/>
          </a:p>
        </p:txBody>
      </p:sp>
      <p:sp>
        <p:nvSpPr>
          <p:cNvPr id="70" name="Shape 70"/>
          <p:cNvSpPr>
            <a:spLocks noGrp="1"/>
          </p:cNvSpPr>
          <p:nvPr>
            <p:ph type="body" idx="1"/>
          </p:nvPr>
        </p:nvSpPr>
        <p:spPr>
          <a:prstGeom prst="rect">
            <a:avLst/>
          </a:prstGeom>
        </p:spPr>
        <p:txBody>
          <a:bodyPr>
            <a:normAutofit fontScale="92500" lnSpcReduction="20000"/>
          </a:bodyPr>
          <a:lstStyle/>
          <a:p>
            <a:pPr lvl="0">
              <a:defRPr sz="1800"/>
            </a:pPr>
            <a:r>
              <a:rPr sz="4200" dirty="0"/>
              <a:t>Community effort to produce </a:t>
            </a:r>
            <a:r>
              <a:rPr sz="4200" dirty="0" smtClean="0"/>
              <a:t>best</a:t>
            </a:r>
            <a:r>
              <a:rPr lang="en-US" sz="4200" dirty="0" smtClean="0"/>
              <a:t> common</a:t>
            </a:r>
            <a:r>
              <a:rPr sz="4200" dirty="0" smtClean="0"/>
              <a:t> practices</a:t>
            </a:r>
            <a:r>
              <a:rPr lang="en-US" sz="4200" dirty="0" smtClean="0"/>
              <a:t> for typical servers</a:t>
            </a:r>
            <a:endParaRPr sz="4200" dirty="0"/>
          </a:p>
          <a:p>
            <a:pPr lvl="0">
              <a:defRPr sz="1800"/>
            </a:pPr>
            <a:r>
              <a:rPr sz="4200" dirty="0"/>
              <a:t>Continuous effort</a:t>
            </a:r>
          </a:p>
          <a:p>
            <a:pPr lvl="0">
              <a:defRPr sz="1800"/>
            </a:pPr>
            <a:r>
              <a:rPr lang="en-US" sz="4200" dirty="0" smtClean="0"/>
              <a:t>From diverse areas of expertise: sysadmins, cryptologists, developers, IT security pros</a:t>
            </a:r>
          </a:p>
          <a:p>
            <a:pPr lvl="0">
              <a:defRPr sz="1800"/>
            </a:pPr>
            <a:r>
              <a:rPr lang="en-US" sz="4200" dirty="0" smtClean="0"/>
              <a:t>Open Source (CC-BY-SA)</a:t>
            </a:r>
            <a:endParaRPr sz="4200" dirty="0"/>
          </a:p>
          <a:p>
            <a:pPr lvl="0">
              <a:defRPr sz="1800"/>
            </a:pPr>
            <a:r>
              <a:rPr sz="4200" dirty="0" smtClean="0"/>
              <a:t>Open to comments / suggestions / improvements</a:t>
            </a:r>
            <a:endParaRPr sz="4200" dirty="0"/>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lang="nl-BE" sz="8400" dirty="0" smtClean="0"/>
              <a:t>2 parts</a:t>
            </a:r>
            <a:endParaRPr sz="8400" dirty="0"/>
          </a:p>
        </p:txBody>
      </p:sp>
      <p:sp>
        <p:nvSpPr>
          <p:cNvPr id="73" name="Shape 73"/>
          <p:cNvSpPr>
            <a:spLocks noGrp="1"/>
          </p:cNvSpPr>
          <p:nvPr>
            <p:ph type="body" idx="1"/>
          </p:nvPr>
        </p:nvSpPr>
        <p:spPr>
          <a:prstGeom prst="rect">
            <a:avLst/>
          </a:prstGeom>
        </p:spPr>
        <p:txBody>
          <a:bodyPr/>
          <a:lstStyle/>
          <a:p>
            <a:pPr lvl="0">
              <a:defRPr sz="1800"/>
            </a:pPr>
            <a:r>
              <a:rPr sz="4200"/>
              <a:t>First part = configurations</a:t>
            </a:r>
          </a:p>
          <a:p>
            <a:pPr lvl="1">
              <a:defRPr sz="1800"/>
            </a:pPr>
            <a:r>
              <a:rPr sz="4200"/>
              <a:t>The most important part</a:t>
            </a:r>
          </a:p>
          <a:p>
            <a:pPr lvl="1">
              <a:defRPr sz="1800"/>
            </a:pPr>
            <a:r>
              <a:rPr sz="4200"/>
              <a:t>Cover as many tools as possible</a:t>
            </a:r>
          </a:p>
          <a:p>
            <a:pPr lvl="0">
              <a:defRPr sz="1800"/>
            </a:pPr>
            <a:r>
              <a:rPr sz="4200"/>
              <a:t>Second part = theory</a:t>
            </a:r>
          </a:p>
          <a:p>
            <a:pPr lvl="1">
              <a:defRPr sz="1800"/>
            </a:pPr>
            <a:r>
              <a:rPr sz="4200"/>
              <a:t>Explain and justify choose we made</a:t>
            </a:r>
          </a:p>
          <a:p>
            <a:pPr lvl="2">
              <a:defRPr sz="1800"/>
            </a:pPr>
            <a:r>
              <a:rPr sz="4200"/>
              <a:t>Transparency</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141117" y="254000"/>
            <a:ext cx="12863683" cy="1245197"/>
          </a:xfrm>
          <a:prstGeom prst="rect">
            <a:avLst/>
          </a:prstGeom>
        </p:spPr>
        <p:txBody>
          <a:bodyPr/>
          <a:lstStyle/>
          <a:p>
            <a:pPr lvl="0">
              <a:defRPr sz="1800"/>
            </a:pPr>
            <a:r>
              <a:rPr sz="6000" dirty="0"/>
              <a:t>How to </a:t>
            </a:r>
            <a:r>
              <a:rPr sz="6000" dirty="0" smtClean="0"/>
              <a:t>use</a:t>
            </a:r>
            <a:r>
              <a:rPr lang="en-US" sz="6000" dirty="0" smtClean="0"/>
              <a:t> the bettercrypto guide</a:t>
            </a:r>
            <a:r>
              <a:rPr sz="6000" dirty="0" smtClean="0"/>
              <a:t>?</a:t>
            </a:r>
            <a:endParaRPr sz="6000" dirty="0"/>
          </a:p>
        </p:txBody>
      </p:sp>
      <p:pic>
        <p:nvPicPr>
          <p:cNvPr id="7" name="Picture 6"/>
          <p:cNvPicPr>
            <a:picLocks noChangeAspect="1"/>
          </p:cNvPicPr>
          <p:nvPr/>
        </p:nvPicPr>
        <p:blipFill>
          <a:blip r:embed="rId3"/>
          <a:stretch>
            <a:fillRect/>
          </a:stretch>
        </p:blipFill>
        <p:spPr>
          <a:xfrm>
            <a:off x="309191" y="1499196"/>
            <a:ext cx="12315105" cy="8483739"/>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Crypto in a nutshell</a:t>
            </a:r>
            <a:endParaRPr lang="en-US" dirty="0"/>
          </a:p>
        </p:txBody>
      </p:sp>
      <p:pic>
        <p:nvPicPr>
          <p:cNvPr id="6" name="Picture 5"/>
          <p:cNvPicPr>
            <a:picLocks noChangeAspect="1"/>
          </p:cNvPicPr>
          <p:nvPr/>
        </p:nvPicPr>
        <p:blipFill>
          <a:blip r:embed="rId2"/>
          <a:stretch>
            <a:fillRect/>
          </a:stretch>
        </p:blipFill>
        <p:spPr>
          <a:xfrm>
            <a:off x="2429964" y="1721431"/>
            <a:ext cx="8257719" cy="5050480"/>
          </a:xfrm>
          <a:prstGeom prst="rect">
            <a:avLst/>
          </a:prstGeom>
        </p:spPr>
      </p:pic>
    </p:spTree>
    <p:extLst>
      <p:ext uri="{BB962C8B-B14F-4D97-AF65-F5344CB8AC3E}">
        <p14:creationId xmlns:p14="http://schemas.microsoft.com/office/powerpoint/2010/main" val="172303360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better</a:t>
            </a:r>
            <a:r>
              <a:rPr lang="de-DE" dirty="0" smtClean="0"/>
              <a:t> </a:t>
            </a:r>
            <a:r>
              <a:rPr lang="de-DE" dirty="0" err="1" smtClean="0"/>
              <a:t>crypto</a:t>
            </a:r>
            <a:r>
              <a:rPr lang="de-DE" dirty="0" smtClean="0"/>
              <a:t>?</a:t>
            </a:r>
            <a:endParaRPr lang="de-DE" dirty="0"/>
          </a:p>
        </p:txBody>
      </p:sp>
    </p:spTree>
    <p:extLst>
      <p:ext uri="{BB962C8B-B14F-4D97-AF65-F5344CB8AC3E}">
        <p14:creationId xmlns:p14="http://schemas.microsoft.com/office/powerpoint/2010/main" val="422103729"/>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p>
            <a:pPr lvl="0">
              <a:defRPr sz="1800"/>
            </a:pPr>
            <a:r>
              <a:rPr lang="nl-BE" sz="8400" dirty="0" smtClean="0"/>
              <a:t>Goals</a:t>
            </a:r>
            <a:endParaRPr sz="8400" dirty="0"/>
          </a:p>
        </p:txBody>
      </p:sp>
      <p:sp>
        <p:nvSpPr>
          <p:cNvPr id="79" name="Shape 79"/>
          <p:cNvSpPr>
            <a:spLocks noGrp="1"/>
          </p:cNvSpPr>
          <p:nvPr>
            <p:ph type="body" idx="1"/>
          </p:nvPr>
        </p:nvSpPr>
        <p:spPr>
          <a:xfrm>
            <a:off x="1348874" y="2768599"/>
            <a:ext cx="10464800" cy="6231021"/>
          </a:xfrm>
          <a:prstGeom prst="rect">
            <a:avLst/>
          </a:prstGeom>
        </p:spPr>
        <p:txBody>
          <a:bodyPr/>
          <a:lstStyle/>
          <a:p>
            <a:pPr lvl="0">
              <a:defRPr sz="1800"/>
            </a:pPr>
            <a:r>
              <a:rPr sz="4200" dirty="0"/>
              <a:t>2 types of goals:</a:t>
            </a:r>
          </a:p>
          <a:p>
            <a:pPr lvl="1">
              <a:defRPr sz="1800"/>
            </a:pPr>
            <a:r>
              <a:rPr sz="4200" dirty="0"/>
              <a:t>protect the </a:t>
            </a:r>
            <a:r>
              <a:rPr lang="fr-BE" sz="4200" dirty="0" smtClean="0"/>
              <a:t>content </a:t>
            </a:r>
            <a:r>
              <a:rPr sz="4200" dirty="0" smtClean="0"/>
              <a:t>of </a:t>
            </a:r>
            <a:r>
              <a:rPr sz="4200" dirty="0"/>
              <a:t>the </a:t>
            </a:r>
            <a:r>
              <a:rPr sz="4200" dirty="0" smtClean="0"/>
              <a:t>message</a:t>
            </a:r>
            <a:endParaRPr lang="fr-BE" sz="4200" dirty="0" smtClean="0"/>
          </a:p>
          <a:p>
            <a:pPr lvl="2">
              <a:defRPr sz="1800"/>
            </a:pPr>
            <a:r>
              <a:rPr lang="fr-BE" sz="3200" dirty="0" err="1" smtClean="0"/>
              <a:t>Eavesdropping</a:t>
            </a:r>
            <a:endParaRPr lang="fr-BE" sz="3200" dirty="0" smtClean="0"/>
          </a:p>
          <a:p>
            <a:pPr lvl="2">
              <a:defRPr sz="1800"/>
            </a:pPr>
            <a:r>
              <a:rPr lang="fr-BE" sz="3200" dirty="0" smtClean="0"/>
              <a:t>Tampering</a:t>
            </a:r>
            <a:endParaRPr sz="3200" dirty="0"/>
          </a:p>
          <a:p>
            <a:pPr lvl="1">
              <a:defRPr sz="1800"/>
            </a:pPr>
            <a:r>
              <a:rPr sz="4200" dirty="0" smtClean="0"/>
              <a:t>identify </a:t>
            </a:r>
            <a:r>
              <a:rPr sz="4200" dirty="0"/>
              <a:t>the </a:t>
            </a:r>
            <a:r>
              <a:rPr sz="4200" dirty="0" smtClean="0"/>
              <a:t>author</a:t>
            </a:r>
            <a:r>
              <a:rPr lang="en-US" sz="4200" dirty="0" smtClean="0"/>
              <a:t> (signatures)</a:t>
            </a:r>
            <a:endParaRPr lang="fr-BE" sz="4200" dirty="0" smtClean="0"/>
          </a:p>
          <a:p>
            <a:pPr lvl="2">
              <a:defRPr sz="1800"/>
            </a:pPr>
            <a:r>
              <a:rPr lang="fr-BE" sz="3200" dirty="0" smtClean="0"/>
              <a:t>At least the one who controls the key</a:t>
            </a:r>
            <a:endParaRPr sz="3200" dirty="0"/>
          </a:p>
          <a:p>
            <a:pPr lvl="0">
              <a:defRPr sz="1800"/>
            </a:pPr>
            <a:r>
              <a:rPr sz="4200" dirty="0"/>
              <a:t>Can be combined</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prstGeom prst="rect">
            <a:avLst/>
          </a:prstGeom>
        </p:spPr>
        <p:txBody>
          <a:bodyPr/>
          <a:lstStyle/>
          <a:p>
            <a:pPr lvl="0">
              <a:defRPr sz="1800"/>
            </a:pPr>
            <a:r>
              <a:rPr sz="8400" dirty="0" smtClean="0"/>
              <a:t>Sym</a:t>
            </a:r>
            <a:r>
              <a:rPr lang="en-US" sz="8400" dirty="0" smtClean="0"/>
              <a:t>m</a:t>
            </a:r>
            <a:r>
              <a:rPr sz="8400" dirty="0" smtClean="0"/>
              <a:t>etric C</a:t>
            </a:r>
            <a:r>
              <a:rPr lang="en-US" sz="8400" dirty="0" smtClean="0"/>
              <a:t>rypto</a:t>
            </a:r>
            <a:endParaRPr sz="8400" dirty="0"/>
          </a:p>
        </p:txBody>
      </p:sp>
      <p:sp>
        <p:nvSpPr>
          <p:cNvPr id="82" name="Shape 82"/>
          <p:cNvSpPr>
            <a:spLocks noGrp="1"/>
          </p:cNvSpPr>
          <p:nvPr>
            <p:ph type="body" idx="1"/>
          </p:nvPr>
        </p:nvSpPr>
        <p:spPr>
          <a:xfrm>
            <a:off x="1270000" y="2768600"/>
            <a:ext cx="10464800" cy="770136"/>
          </a:xfrm>
          <a:prstGeom prst="rect">
            <a:avLst/>
          </a:prstGeom>
        </p:spPr>
        <p:txBody>
          <a:bodyPr/>
          <a:lstStyle/>
          <a:p>
            <a:pPr lvl="0">
              <a:defRPr sz="1800"/>
            </a:pPr>
            <a:r>
              <a:rPr sz="4200"/>
              <a:t>The key is shared</a:t>
            </a:r>
          </a:p>
        </p:txBody>
      </p:sp>
      <p:pic>
        <p:nvPicPr>
          <p:cNvPr id="2" name="Picture 1"/>
          <p:cNvPicPr>
            <a:picLocks noChangeAspect="1"/>
          </p:cNvPicPr>
          <p:nvPr/>
        </p:nvPicPr>
        <p:blipFill>
          <a:blip r:embed="rId3"/>
          <a:stretch>
            <a:fillRect/>
          </a:stretch>
        </p:blipFill>
        <p:spPr>
          <a:xfrm>
            <a:off x="1685713" y="3538736"/>
            <a:ext cx="11319087" cy="6214864"/>
          </a:xfrm>
          <a:prstGeom prst="rect">
            <a:avLst/>
          </a:prstGeom>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1270000" y="11211"/>
            <a:ext cx="10464800" cy="2438400"/>
          </a:xfrm>
          <a:prstGeom prst="rect">
            <a:avLst/>
          </a:prstGeom>
        </p:spPr>
        <p:txBody>
          <a:bodyPr/>
          <a:lstStyle/>
          <a:p>
            <a:pPr lvl="0">
              <a:defRPr sz="1800"/>
            </a:pPr>
            <a:r>
              <a:rPr sz="8400" dirty="0" smtClean="0"/>
              <a:t>Asym</a:t>
            </a:r>
            <a:r>
              <a:rPr lang="en-US" sz="8400" dirty="0" smtClean="0"/>
              <a:t>m</a:t>
            </a:r>
            <a:r>
              <a:rPr sz="8400" dirty="0" smtClean="0"/>
              <a:t>etric C</a:t>
            </a:r>
            <a:r>
              <a:rPr lang="en-US" sz="8400" dirty="0" smtClean="0"/>
              <a:t>rypto</a:t>
            </a:r>
            <a:endParaRPr sz="8400" dirty="0"/>
          </a:p>
        </p:txBody>
      </p:sp>
      <p:sp>
        <p:nvSpPr>
          <p:cNvPr id="86" name="Shape 86"/>
          <p:cNvSpPr>
            <a:spLocks noGrp="1"/>
          </p:cNvSpPr>
          <p:nvPr>
            <p:ph type="body" idx="1"/>
          </p:nvPr>
        </p:nvSpPr>
        <p:spPr>
          <a:xfrm>
            <a:off x="1270000" y="1880716"/>
            <a:ext cx="10464800" cy="1775768"/>
          </a:xfrm>
          <a:prstGeom prst="rect">
            <a:avLst/>
          </a:prstGeom>
        </p:spPr>
        <p:txBody>
          <a:bodyPr/>
          <a:lstStyle/>
          <a:p>
            <a:pPr lvl="0">
              <a:defRPr sz="1800"/>
            </a:pPr>
            <a:r>
              <a:rPr sz="4200" dirty="0"/>
              <a:t>Public key is published</a:t>
            </a:r>
          </a:p>
          <a:p>
            <a:pPr lvl="0">
              <a:defRPr sz="1800"/>
            </a:pPr>
            <a:r>
              <a:rPr sz="4200" dirty="0"/>
              <a:t>Private key </a:t>
            </a:r>
            <a:r>
              <a:rPr sz="4200" b="1" u="sng" dirty="0"/>
              <a:t>HAS</a:t>
            </a:r>
            <a:r>
              <a:rPr sz="4200" dirty="0"/>
              <a:t> to be secured</a:t>
            </a:r>
          </a:p>
        </p:txBody>
      </p:sp>
      <p:pic>
        <p:nvPicPr>
          <p:cNvPr id="3" name="Picture 2"/>
          <p:cNvPicPr>
            <a:picLocks noChangeAspect="1"/>
          </p:cNvPicPr>
          <p:nvPr/>
        </p:nvPicPr>
        <p:blipFill>
          <a:blip r:embed="rId3"/>
          <a:stretch>
            <a:fillRect/>
          </a:stretch>
        </p:blipFill>
        <p:spPr>
          <a:xfrm>
            <a:off x="1923525" y="3768756"/>
            <a:ext cx="11068495" cy="5984844"/>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1270000" y="-1573"/>
            <a:ext cx="10464800" cy="1425501"/>
          </a:xfrm>
          <a:prstGeom prst="rect">
            <a:avLst/>
          </a:prstGeom>
        </p:spPr>
        <p:txBody>
          <a:bodyPr/>
          <a:lstStyle/>
          <a:p>
            <a:pPr lvl="0">
              <a:defRPr sz="1800"/>
            </a:pPr>
            <a:r>
              <a:rPr sz="8400" dirty="0"/>
              <a:t>Signing</a:t>
            </a:r>
          </a:p>
        </p:txBody>
      </p:sp>
      <p:sp>
        <p:nvSpPr>
          <p:cNvPr id="90" name="Shape 90"/>
          <p:cNvSpPr>
            <a:spLocks noGrp="1"/>
          </p:cNvSpPr>
          <p:nvPr>
            <p:ph type="body" idx="1"/>
          </p:nvPr>
        </p:nvSpPr>
        <p:spPr>
          <a:xfrm>
            <a:off x="1270000" y="1423928"/>
            <a:ext cx="10464800" cy="1498798"/>
          </a:xfrm>
          <a:prstGeom prst="rect">
            <a:avLst/>
          </a:prstGeom>
        </p:spPr>
        <p:txBody>
          <a:bodyPr/>
          <a:lstStyle/>
          <a:p>
            <a:pPr lvl="0">
              <a:defRPr sz="1800"/>
            </a:pPr>
            <a:r>
              <a:rPr sz="4200" dirty="0" smtClean="0"/>
              <a:t>Author</a:t>
            </a:r>
            <a:r>
              <a:rPr lang="en-US" sz="4200" dirty="0" smtClean="0"/>
              <a:t>’s</a:t>
            </a:r>
            <a:r>
              <a:rPr sz="4200" dirty="0" smtClean="0"/>
              <a:t> </a:t>
            </a:r>
            <a:r>
              <a:rPr sz="4200" dirty="0"/>
              <a:t>identity is </a:t>
            </a:r>
            <a:r>
              <a:rPr sz="4200" dirty="0" smtClean="0"/>
              <a:t>proved</a:t>
            </a:r>
            <a:endParaRPr lang="fr-BE" sz="4200" dirty="0" smtClean="0"/>
          </a:p>
          <a:p>
            <a:pPr lvl="1">
              <a:defRPr sz="1800"/>
            </a:pPr>
            <a:r>
              <a:rPr lang="fr-BE" sz="3200" dirty="0" err="1" smtClean="0"/>
              <a:t>Signed</a:t>
            </a:r>
            <a:r>
              <a:rPr lang="fr-BE" sz="3200" dirty="0" smtClean="0"/>
              <a:t> </a:t>
            </a:r>
            <a:r>
              <a:rPr lang="fr-BE" sz="3200" dirty="0" err="1" smtClean="0"/>
              <a:t>with</a:t>
            </a:r>
            <a:r>
              <a:rPr lang="fr-BE" sz="3200" dirty="0" smtClean="0"/>
              <a:t> the </a:t>
            </a:r>
            <a:r>
              <a:rPr lang="fr-BE" sz="3200" b="1" dirty="0" err="1" smtClean="0"/>
              <a:t>private</a:t>
            </a:r>
            <a:r>
              <a:rPr lang="fr-BE" sz="3200" dirty="0" smtClean="0"/>
              <a:t> key</a:t>
            </a:r>
            <a:endParaRPr sz="3200" dirty="0"/>
          </a:p>
        </p:txBody>
      </p:sp>
      <p:pic>
        <p:nvPicPr>
          <p:cNvPr id="3" name="Picture 2"/>
          <p:cNvPicPr>
            <a:picLocks noChangeAspect="1"/>
          </p:cNvPicPr>
          <p:nvPr/>
        </p:nvPicPr>
        <p:blipFill>
          <a:blip r:embed="rId3"/>
          <a:stretch>
            <a:fillRect/>
          </a:stretch>
        </p:blipFill>
        <p:spPr>
          <a:xfrm>
            <a:off x="1048173" y="2956150"/>
            <a:ext cx="11954030" cy="6830874"/>
          </a:xfrm>
          <a:prstGeom prst="rect">
            <a:avLst/>
          </a:prstGeom>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099014008"/>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1663"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5014502"/>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1664"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xfrm>
            <a:off x="1270000" y="11211"/>
            <a:ext cx="10464800" cy="1856400"/>
          </a:xfrm>
          <a:prstGeom prst="rect">
            <a:avLst/>
          </a:prstGeom>
        </p:spPr>
        <p:txBody>
          <a:bodyPr/>
          <a:lstStyle/>
          <a:p>
            <a:pPr lvl="0">
              <a:defRPr sz="1800"/>
            </a:pPr>
            <a:r>
              <a:rPr sz="8400" dirty="0"/>
              <a:t>Diffie-Helleman</a:t>
            </a:r>
          </a:p>
        </p:txBody>
      </p:sp>
      <p:sp>
        <p:nvSpPr>
          <p:cNvPr id="100" name="Shape 100"/>
          <p:cNvSpPr>
            <a:spLocks noGrp="1"/>
          </p:cNvSpPr>
          <p:nvPr>
            <p:ph type="body" idx="1"/>
          </p:nvPr>
        </p:nvSpPr>
        <p:spPr>
          <a:xfrm>
            <a:off x="1270000" y="1498745"/>
            <a:ext cx="10464800" cy="770136"/>
          </a:xfrm>
          <a:prstGeom prst="rect">
            <a:avLst/>
          </a:prstGeom>
        </p:spPr>
        <p:txBody>
          <a:bodyPr/>
          <a:lstStyle/>
          <a:p>
            <a:pPr lvl="0">
              <a:defRPr sz="1800"/>
            </a:pPr>
            <a:r>
              <a:rPr sz="4200" dirty="0"/>
              <a:t>How to share a secret key?</a:t>
            </a:r>
          </a:p>
        </p:txBody>
      </p:sp>
      <p:pic>
        <p:nvPicPr>
          <p:cNvPr id="2" name="Picture 1"/>
          <p:cNvPicPr>
            <a:picLocks noChangeAspect="1"/>
          </p:cNvPicPr>
          <p:nvPr/>
        </p:nvPicPr>
        <p:blipFill>
          <a:blip r:embed="rId3"/>
          <a:stretch>
            <a:fillRect/>
          </a:stretch>
        </p:blipFill>
        <p:spPr>
          <a:xfrm>
            <a:off x="2203750" y="2299681"/>
            <a:ext cx="10464800" cy="7320668"/>
          </a:xfrm>
          <a:prstGeom prst="rect">
            <a:avLst/>
          </a:prstGeom>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p>
            <a:pPr lvl="0">
              <a:defRPr sz="1800"/>
            </a:pPr>
            <a:r>
              <a:rPr sz="8400"/>
              <a:t>Ephemeral</a:t>
            </a:r>
            <a:br>
              <a:rPr sz="8400"/>
            </a:br>
            <a:r>
              <a:rPr sz="8400"/>
              <a:t>Diffie-Helleman</a:t>
            </a:r>
          </a:p>
        </p:txBody>
      </p:sp>
      <p:sp>
        <p:nvSpPr>
          <p:cNvPr id="104" name="Shape 104"/>
          <p:cNvSpPr>
            <a:spLocks noGrp="1"/>
          </p:cNvSpPr>
          <p:nvPr>
            <p:ph type="body" idx="1"/>
          </p:nvPr>
        </p:nvSpPr>
        <p:spPr>
          <a:xfrm>
            <a:off x="1270000" y="3390900"/>
            <a:ext cx="10464800" cy="5685136"/>
          </a:xfrm>
          <a:prstGeom prst="rect">
            <a:avLst/>
          </a:prstGeom>
        </p:spPr>
        <p:txBody>
          <a:bodyPr/>
          <a:lstStyle/>
          <a:p>
            <a:pPr lvl="0">
              <a:defRPr sz="1800"/>
            </a:pPr>
            <a:r>
              <a:rPr sz="4200" dirty="0"/>
              <a:t>Regular mode</a:t>
            </a:r>
          </a:p>
          <a:p>
            <a:pPr lvl="1">
              <a:defRPr sz="1800"/>
            </a:pPr>
            <a:r>
              <a:rPr sz="4200" dirty="0"/>
              <a:t>Public and private keys are kept</a:t>
            </a:r>
          </a:p>
          <a:p>
            <a:pPr lvl="0">
              <a:defRPr sz="1800"/>
            </a:pPr>
            <a:r>
              <a:rPr sz="4200" dirty="0"/>
              <a:t>Ephemeral mode</a:t>
            </a:r>
          </a:p>
          <a:p>
            <a:pPr lvl="1">
              <a:defRPr sz="1800"/>
            </a:pPr>
            <a:r>
              <a:rPr sz="4200" dirty="0"/>
              <a:t>New keys are generated each time</a:t>
            </a:r>
          </a:p>
          <a:p>
            <a:pPr lvl="2">
              <a:defRPr sz="1800"/>
            </a:pPr>
            <a:r>
              <a:rPr lang="en-US" sz="4200" dirty="0" smtClean="0"/>
              <a:t>By both parties</a:t>
            </a:r>
            <a:endParaRPr sz="4200" dirty="0"/>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prstGeom prst="rect">
            <a:avLst/>
          </a:prstGeom>
        </p:spPr>
        <p:txBody>
          <a:bodyPr/>
          <a:lstStyle/>
          <a:p>
            <a:pPr lvl="0">
              <a:defRPr sz="1800"/>
            </a:pPr>
            <a:r>
              <a:rPr sz="8400"/>
              <a:t>Hashing</a:t>
            </a:r>
          </a:p>
        </p:txBody>
      </p:sp>
      <p:sp>
        <p:nvSpPr>
          <p:cNvPr id="107" name="Shape 107"/>
          <p:cNvSpPr>
            <a:spLocks noGrp="1"/>
          </p:cNvSpPr>
          <p:nvPr>
            <p:ph type="body" idx="1"/>
          </p:nvPr>
        </p:nvSpPr>
        <p:spPr>
          <a:xfrm>
            <a:off x="1270000" y="2463800"/>
            <a:ext cx="10464800" cy="3761731"/>
          </a:xfrm>
          <a:prstGeom prst="rect">
            <a:avLst/>
          </a:prstGeom>
        </p:spPr>
        <p:txBody>
          <a:bodyPr/>
          <a:lstStyle/>
          <a:p>
            <a:pPr lvl="0">
              <a:defRPr sz="1800"/>
            </a:pPr>
            <a:r>
              <a:rPr sz="4200" dirty="0"/>
              <a:t>Take long piece of data and produce a probably unique </a:t>
            </a:r>
            <a:r>
              <a:rPr lang="en-US" sz="4200" dirty="0" smtClean="0"/>
              <a:t>fingerprint</a:t>
            </a:r>
            <a:endParaRPr sz="4200" dirty="0"/>
          </a:p>
          <a:p>
            <a:pPr lvl="0">
              <a:defRPr sz="1800"/>
            </a:pPr>
            <a:r>
              <a:rPr sz="4200" dirty="0"/>
              <a:t>Probability of collision for SHA1:</a:t>
            </a:r>
          </a:p>
          <a:p>
            <a:pPr lvl="1">
              <a:defRPr sz="1800"/>
            </a:pPr>
            <a:r>
              <a:rPr sz="4200" dirty="0"/>
              <a:t>1 over 1461501637330902918203684832716283019655932542976</a:t>
            </a:r>
          </a:p>
        </p:txBody>
      </p:sp>
      <p:pic>
        <p:nvPicPr>
          <p:cNvPr id="108" name="pasted-image.pdf"/>
          <p:cNvPicPr/>
          <p:nvPr/>
        </p:nvPicPr>
        <p:blipFill>
          <a:blip r:embed="rId3">
            <a:extLst/>
          </a:blip>
          <a:stretch>
            <a:fillRect/>
          </a:stretch>
        </p:blipFill>
        <p:spPr>
          <a:xfrm>
            <a:off x="357061" y="6489196"/>
            <a:ext cx="12448375" cy="314651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1270000" y="30913"/>
            <a:ext cx="10464800" cy="2217113"/>
          </a:xfrm>
          <a:prstGeom prst="rect">
            <a:avLst/>
          </a:prstGeom>
        </p:spPr>
        <p:txBody>
          <a:bodyPr/>
          <a:lstStyle/>
          <a:p>
            <a:pPr lvl="0">
              <a:defRPr sz="1800"/>
            </a:pPr>
            <a:r>
              <a:rPr lang="nl-BE" sz="8400" dirty="0" smtClean="0"/>
              <a:t>TLS</a:t>
            </a:r>
            <a:endParaRPr sz="8400" dirty="0"/>
          </a:p>
        </p:txBody>
      </p:sp>
      <p:sp>
        <p:nvSpPr>
          <p:cNvPr id="2" name="TextBox 1"/>
          <p:cNvSpPr txBox="1"/>
          <p:nvPr/>
        </p:nvSpPr>
        <p:spPr>
          <a:xfrm>
            <a:off x="7191041" y="2098171"/>
            <a:ext cx="5813758" cy="76554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lnSpc>
                <a:spcPct val="80000"/>
              </a:lnSpc>
            </a:pPr>
            <a:r>
              <a:rPr lang="en-US" sz="3600" dirty="0">
                <a:solidFill>
                  <a:srgbClr val="000000"/>
                </a:solidFill>
              </a:rPr>
              <a:t>•  Hello includes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Random number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Cipher suite	</a:t>
            </a:r>
          </a:p>
          <a:p>
            <a:pPr algn="l" rtl="0" latinLnBrk="1" hangingPunct="0">
              <a:lnSpc>
                <a:spcPct val="80000"/>
              </a:lnSpc>
            </a:pPr>
            <a:endParaRPr lang="en-US" sz="3600" dirty="0">
              <a:solidFill>
                <a:srgbClr val="000000"/>
              </a:solidFill>
            </a:endParaRPr>
          </a:p>
          <a:p>
            <a:pPr algn="l" rtl="0" latinLnBrk="1" hangingPunct="0">
              <a:lnSpc>
                <a:spcPct val="80000"/>
              </a:lnSpc>
            </a:pPr>
            <a:r>
              <a:rPr lang="en-US" sz="3600" dirty="0">
                <a:solidFill>
                  <a:srgbClr val="000000"/>
                </a:solidFill>
              </a:rPr>
              <a:t>•  Finished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1st cipher message with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smtClean="0">
                <a:solidFill>
                  <a:srgbClr val="000000"/>
                </a:solidFill>
              </a:rPr>
              <a:t>negotiated </a:t>
            </a:r>
            <a:r>
              <a:rPr lang="en-US" sz="3600" dirty="0">
                <a:solidFill>
                  <a:srgbClr val="000000"/>
                </a:solidFill>
              </a:rPr>
              <a:t>parameters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Algorithm	</a:t>
            </a:r>
          </a:p>
          <a:p>
            <a:pPr lvl="2"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Key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Secret	</a:t>
            </a:r>
          </a:p>
        </p:txBody>
      </p:sp>
      <p:pic>
        <p:nvPicPr>
          <p:cNvPr id="5" name="Picture 4" descr="Screen Shot 2014-06-03 at 20.15.19.png"/>
          <p:cNvPicPr>
            <a:picLocks noChangeAspect="1"/>
          </p:cNvPicPr>
          <p:nvPr/>
        </p:nvPicPr>
        <p:blipFill rotWithShape="1">
          <a:blip r:embed="rId3">
            <a:extLst>
              <a:ext uri="{28A0092B-C50C-407E-A947-70E740481C1C}">
                <a14:useLocalDpi xmlns:a14="http://schemas.microsoft.com/office/drawing/2010/main" val="0"/>
              </a:ext>
            </a:extLst>
          </a:blip>
          <a:srcRect t="27211"/>
          <a:stretch/>
        </p:blipFill>
        <p:spPr>
          <a:xfrm>
            <a:off x="-1" y="2993970"/>
            <a:ext cx="7191041" cy="6279135"/>
          </a:xfrm>
          <a:prstGeom prst="rect">
            <a:avLst/>
          </a:prstGeom>
        </p:spPr>
      </p:pic>
      <p:pic>
        <p:nvPicPr>
          <p:cNvPr id="6" name="Picture 5"/>
          <p:cNvPicPr>
            <a:picLocks noChangeAspect="1"/>
          </p:cNvPicPr>
          <p:nvPr/>
        </p:nvPicPr>
        <p:blipFill>
          <a:blip r:embed="rId4"/>
          <a:stretch>
            <a:fillRect/>
          </a:stretch>
        </p:blipFill>
        <p:spPr>
          <a:xfrm>
            <a:off x="645939" y="1988446"/>
            <a:ext cx="5927260" cy="1046981"/>
          </a:xfrm>
          <a:prstGeom prst="rect">
            <a:avLst/>
          </a:prstGeom>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Backup\RNS\_Docs\PKI-Workshop-BaCa\xkcd_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218" y="5191934"/>
            <a:ext cx="7281334" cy="445459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0" y="10160"/>
            <a:ext cx="13004799" cy="2438400"/>
          </a:xfrm>
        </p:spPr>
        <p:txBody>
          <a:bodyPr>
            <a:noAutofit/>
          </a:bodyPr>
          <a:lstStyle/>
          <a:p>
            <a:r>
              <a:rPr lang="de-DE" sz="7200" dirty="0" smtClean="0"/>
              <a:t>Forward </a:t>
            </a:r>
            <a:r>
              <a:rPr lang="de-DE" sz="7200" dirty="0"/>
              <a:t>Secrecy-Motivation: </a:t>
            </a:r>
          </a:p>
        </p:txBody>
      </p:sp>
      <p:sp>
        <p:nvSpPr>
          <p:cNvPr id="3" name="Inhaltsplatzhalter 2"/>
          <p:cNvSpPr>
            <a:spLocks noGrp="1"/>
          </p:cNvSpPr>
          <p:nvPr>
            <p:ph idx="1"/>
          </p:nvPr>
        </p:nvSpPr>
        <p:spPr>
          <a:xfrm>
            <a:off x="1270000" y="2133647"/>
            <a:ext cx="10464800" cy="3115308"/>
          </a:xfrm>
        </p:spPr>
        <p:txBody>
          <a:bodyPr>
            <a:normAutofit fontScale="92500" lnSpcReduction="20000"/>
          </a:bodyPr>
          <a:lstStyle/>
          <a:p>
            <a:pPr lvl="1"/>
            <a:r>
              <a:rPr lang="de-DE" sz="3400" dirty="0" err="1" smtClean="0"/>
              <a:t>Lavabit</a:t>
            </a:r>
            <a:r>
              <a:rPr lang="de-DE" sz="3400" dirty="0" smtClean="0"/>
              <a:t> </a:t>
            </a:r>
            <a:r>
              <a:rPr lang="de-DE" sz="3400" dirty="0" err="1" smtClean="0"/>
              <a:t>example</a:t>
            </a:r>
            <a:endParaRPr lang="de-DE" sz="3400" dirty="0" smtClean="0"/>
          </a:p>
          <a:p>
            <a:pPr lvl="1"/>
            <a:r>
              <a:rPr lang="de-DE" sz="3400" dirty="0" err="1" smtClean="0"/>
              <a:t>Three</a:t>
            </a:r>
            <a:r>
              <a:rPr lang="de-DE" sz="3400" dirty="0" smtClean="0"/>
              <a:t> </a:t>
            </a:r>
            <a:r>
              <a:rPr lang="de-DE" sz="3400" dirty="0" err="1"/>
              <a:t>letter</a:t>
            </a:r>
            <a:r>
              <a:rPr lang="de-DE" sz="3400" dirty="0"/>
              <a:t> </a:t>
            </a:r>
            <a:r>
              <a:rPr lang="de-DE" sz="3400" dirty="0" err="1"/>
              <a:t>agency</a:t>
            </a:r>
            <a:r>
              <a:rPr lang="de-DE" sz="3400" dirty="0"/>
              <a:t> (TLA) </a:t>
            </a:r>
            <a:r>
              <a:rPr lang="de-DE" sz="3400" dirty="0" err="1"/>
              <a:t>stores</a:t>
            </a:r>
            <a:r>
              <a:rPr lang="de-DE" sz="3400" dirty="0"/>
              <a:t> all </a:t>
            </a:r>
            <a:r>
              <a:rPr lang="de-DE" sz="3400" dirty="0" err="1"/>
              <a:t>ssl</a:t>
            </a:r>
            <a:r>
              <a:rPr lang="de-DE" sz="3400" dirty="0"/>
              <a:t> </a:t>
            </a:r>
            <a:r>
              <a:rPr lang="de-DE" sz="3400" dirty="0" err="1"/>
              <a:t>traffic</a:t>
            </a:r>
            <a:endParaRPr lang="de-DE" sz="3400" dirty="0"/>
          </a:p>
          <a:p>
            <a:pPr lvl="1"/>
            <a:r>
              <a:rPr lang="de-DE" sz="3400" dirty="0" err="1"/>
              <a:t>Someday</a:t>
            </a:r>
            <a:r>
              <a:rPr lang="de-DE" sz="3400" dirty="0"/>
              <a:t> TLA </a:t>
            </a:r>
            <a:r>
              <a:rPr lang="de-DE" sz="3400" dirty="0" err="1"/>
              <a:t>gains</a:t>
            </a:r>
            <a:r>
              <a:rPr lang="de-DE" sz="3400" dirty="0"/>
              <a:t> </a:t>
            </a:r>
            <a:r>
              <a:rPr lang="de-DE" sz="3400" dirty="0" err="1"/>
              <a:t>access</a:t>
            </a:r>
            <a:r>
              <a:rPr lang="de-DE" sz="3400" dirty="0"/>
              <a:t> </a:t>
            </a:r>
            <a:r>
              <a:rPr lang="de-DE" sz="3400" dirty="0" err="1"/>
              <a:t>to</a:t>
            </a:r>
            <a:r>
              <a:rPr lang="de-DE" sz="3400" dirty="0"/>
              <a:t> </a:t>
            </a:r>
            <a:r>
              <a:rPr lang="de-DE" sz="3400" dirty="0" err="1"/>
              <a:t>ssl</a:t>
            </a:r>
            <a:r>
              <a:rPr lang="de-DE" sz="3400" dirty="0"/>
              <a:t>-private </a:t>
            </a:r>
            <a:r>
              <a:rPr lang="de-DE" sz="3400" dirty="0" err="1"/>
              <a:t>key</a:t>
            </a:r>
            <a:r>
              <a:rPr lang="de-DE" sz="3400" dirty="0"/>
              <a:t> </a:t>
            </a:r>
            <a:br>
              <a:rPr lang="de-DE" sz="3400" dirty="0"/>
            </a:br>
            <a:r>
              <a:rPr lang="de-DE" sz="3400" dirty="0"/>
              <a:t>(</a:t>
            </a:r>
            <a:r>
              <a:rPr lang="de-DE" sz="3400" dirty="0" err="1"/>
              <a:t>Brute</a:t>
            </a:r>
            <a:r>
              <a:rPr lang="de-DE" sz="3400" dirty="0"/>
              <a:t> Force, </a:t>
            </a:r>
            <a:r>
              <a:rPr lang="de-DE" sz="3400" dirty="0" err="1"/>
              <a:t>Physical</a:t>
            </a:r>
            <a:r>
              <a:rPr lang="de-DE" sz="3400" dirty="0"/>
              <a:t> Force)</a:t>
            </a:r>
          </a:p>
          <a:p>
            <a:pPr lvl="1"/>
            <a:r>
              <a:rPr lang="de-DE" sz="3400" dirty="0"/>
              <a:t>TLA </a:t>
            </a:r>
            <a:r>
              <a:rPr lang="de-DE" sz="3400" dirty="0" err="1"/>
              <a:t>can</a:t>
            </a:r>
            <a:r>
              <a:rPr lang="de-DE" sz="3400" dirty="0"/>
              <a:t> </a:t>
            </a:r>
            <a:r>
              <a:rPr lang="de-DE" sz="3400" dirty="0" err="1"/>
              <a:t>decrypt</a:t>
            </a:r>
            <a:r>
              <a:rPr lang="de-DE" sz="3400" dirty="0"/>
              <a:t> all </a:t>
            </a:r>
            <a:r>
              <a:rPr lang="de-DE" sz="3400" dirty="0" err="1"/>
              <a:t>stored</a:t>
            </a:r>
            <a:r>
              <a:rPr lang="de-DE" sz="3400" dirty="0"/>
              <a:t> </a:t>
            </a:r>
            <a:r>
              <a:rPr lang="de-DE" sz="3400" dirty="0" err="1"/>
              <a:t>traffic</a:t>
            </a:r>
            <a:endParaRPr lang="de-DE" sz="3400" dirty="0"/>
          </a:p>
        </p:txBody>
      </p:sp>
    </p:spTree>
    <p:extLst>
      <p:ext uri="{BB962C8B-B14F-4D97-AF65-F5344CB8AC3E}">
        <p14:creationId xmlns:p14="http://schemas.microsoft.com/office/powerpoint/2010/main" val="2723497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5782" y="0"/>
            <a:ext cx="16228870" cy="9943700"/>
          </a:xfrm>
          <a:prstGeom prst="rect">
            <a:avLst/>
          </a:prstGeom>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2880" y="40640"/>
            <a:ext cx="12664440" cy="2062480"/>
          </a:xfrm>
        </p:spPr>
        <p:txBody>
          <a:bodyPr/>
          <a:lstStyle/>
          <a:p>
            <a:r>
              <a:rPr lang="de-DE" dirty="0" err="1" smtClean="0"/>
              <a:t>Perfect</a:t>
            </a:r>
            <a:r>
              <a:rPr lang="de-DE" dirty="0" smtClean="0"/>
              <a:t> Forward Secrecy</a:t>
            </a:r>
            <a:endParaRPr lang="de-AT" dirty="0"/>
          </a:p>
        </p:txBody>
      </p:sp>
      <p:sp>
        <p:nvSpPr>
          <p:cNvPr id="3" name="Inhaltsplatzhalter 2"/>
          <p:cNvSpPr>
            <a:spLocks noGrp="1"/>
          </p:cNvSpPr>
          <p:nvPr>
            <p:ph idx="1"/>
          </p:nvPr>
        </p:nvSpPr>
        <p:spPr>
          <a:xfrm>
            <a:off x="1270000" y="2966140"/>
            <a:ext cx="10464800" cy="5715000"/>
          </a:xfrm>
        </p:spPr>
        <p:txBody>
          <a:bodyPr>
            <a:noAutofit/>
          </a:bodyPr>
          <a:lstStyle/>
          <a:p>
            <a:r>
              <a:rPr lang="de-DE" sz="3200" dirty="0"/>
              <a:t>DH</a:t>
            </a:r>
            <a:r>
              <a:rPr lang="de-DE" sz="3200" dirty="0">
                <a:solidFill>
                  <a:srgbClr val="008000"/>
                </a:solidFill>
              </a:rPr>
              <a:t>E</a:t>
            </a:r>
            <a:r>
              <a:rPr lang="de-DE" sz="3200" dirty="0"/>
              <a:t>: Diffie Hellman </a:t>
            </a:r>
            <a:r>
              <a:rPr lang="de-DE" sz="3200" dirty="0" err="1">
                <a:solidFill>
                  <a:srgbClr val="008000"/>
                </a:solidFill>
              </a:rPr>
              <a:t>E</a:t>
            </a:r>
            <a:r>
              <a:rPr lang="de-DE" sz="3200" dirty="0" err="1"/>
              <a:t>phemeral</a:t>
            </a:r>
            <a:endParaRPr lang="de-DE" sz="3200" dirty="0"/>
          </a:p>
          <a:p>
            <a:r>
              <a:rPr lang="de-DE" sz="3200" dirty="0" err="1"/>
              <a:t>Ephemeral</a:t>
            </a:r>
            <a:r>
              <a:rPr lang="de-DE" sz="3200" dirty="0"/>
              <a:t>: </a:t>
            </a:r>
            <a:r>
              <a:rPr lang="de-DE" sz="3200" dirty="0" err="1"/>
              <a:t>new</a:t>
            </a:r>
            <a:r>
              <a:rPr lang="de-DE" sz="3200" dirty="0"/>
              <a:t> </a:t>
            </a:r>
            <a:r>
              <a:rPr lang="de-DE" sz="3200" dirty="0" err="1"/>
              <a:t>key</a:t>
            </a:r>
            <a:r>
              <a:rPr lang="de-DE" sz="3200" dirty="0"/>
              <a:t> </a:t>
            </a:r>
            <a:r>
              <a:rPr lang="de-DE" sz="3200" dirty="0" err="1"/>
              <a:t>for</a:t>
            </a:r>
            <a:r>
              <a:rPr lang="de-DE" sz="3200" dirty="0"/>
              <a:t> </a:t>
            </a:r>
            <a:r>
              <a:rPr lang="de-DE" sz="3200" dirty="0" err="1"/>
              <a:t>each</a:t>
            </a:r>
            <a:r>
              <a:rPr lang="de-DE" sz="3200" dirty="0"/>
              <a:t> </a:t>
            </a:r>
            <a:r>
              <a:rPr lang="de-DE" sz="3200" dirty="0" err="1"/>
              <a:t>execution</a:t>
            </a:r>
            <a:r>
              <a:rPr lang="de-DE" sz="3200" dirty="0"/>
              <a:t> </a:t>
            </a:r>
            <a:r>
              <a:rPr lang="de-DE" sz="3200" dirty="0" err="1"/>
              <a:t>of</a:t>
            </a:r>
            <a:r>
              <a:rPr lang="de-DE" sz="3200" dirty="0"/>
              <a:t> a </a:t>
            </a:r>
            <a:r>
              <a:rPr lang="de-DE" sz="3200" dirty="0" err="1"/>
              <a:t>key</a:t>
            </a:r>
            <a:r>
              <a:rPr lang="de-DE" sz="3200" dirty="0"/>
              <a:t> </a:t>
            </a:r>
            <a:r>
              <a:rPr lang="de-DE" sz="3200" dirty="0" err="1"/>
              <a:t>exchange</a:t>
            </a:r>
            <a:r>
              <a:rPr lang="de-DE" sz="3200" dirty="0"/>
              <a:t> </a:t>
            </a:r>
            <a:r>
              <a:rPr lang="de-DE" sz="3200" dirty="0" err="1" smtClean="0"/>
              <a:t>process</a:t>
            </a:r>
            <a:endParaRPr lang="de-DE" sz="3200" dirty="0" smtClean="0"/>
          </a:p>
          <a:p>
            <a:r>
              <a:rPr lang="de-DE" sz="3200" dirty="0" smtClean="0"/>
              <a:t>SSL private-Key </a:t>
            </a:r>
            <a:r>
              <a:rPr lang="de-DE" sz="3200" dirty="0" err="1" smtClean="0"/>
              <a:t>only</a:t>
            </a:r>
            <a:r>
              <a:rPr lang="de-DE" sz="3200" dirty="0" smtClean="0"/>
              <a:t> </a:t>
            </a:r>
            <a:r>
              <a:rPr lang="de-DE" sz="3200" dirty="0" err="1" smtClean="0"/>
              <a:t>for</a:t>
            </a:r>
            <a:r>
              <a:rPr lang="de-DE" sz="3200" dirty="0" smtClean="0"/>
              <a:t> </a:t>
            </a:r>
            <a:r>
              <a:rPr lang="de-DE" sz="3200" dirty="0" err="1" smtClean="0"/>
              <a:t>authentication</a:t>
            </a:r>
            <a:endParaRPr lang="de-DE" sz="3200" dirty="0"/>
          </a:p>
          <a:p>
            <a:r>
              <a:rPr lang="de-DE" sz="3200" dirty="0" smtClean="0"/>
              <a:t>Alternative </a:t>
            </a:r>
            <a:r>
              <a:rPr lang="de-DE" sz="3200" dirty="0" err="1" smtClean="0"/>
              <a:t>new</a:t>
            </a:r>
            <a:r>
              <a:rPr lang="de-DE" sz="3200" dirty="0" smtClean="0"/>
              <a:t> </a:t>
            </a:r>
            <a:r>
              <a:rPr lang="de-DE" sz="3200" dirty="0" err="1" smtClean="0"/>
              <a:t>ssl</a:t>
            </a:r>
            <a:r>
              <a:rPr lang="de-DE" sz="3200" dirty="0" smtClean="0"/>
              <a:t> private </a:t>
            </a:r>
            <a:r>
              <a:rPr lang="de-DE" sz="3200" dirty="0" err="1" smtClean="0"/>
              <a:t>key</a:t>
            </a:r>
            <a:r>
              <a:rPr lang="de-DE" sz="3200" dirty="0" smtClean="0"/>
              <a:t> </a:t>
            </a:r>
            <a:r>
              <a:rPr lang="de-DE" sz="3200" dirty="0" err="1" smtClean="0"/>
              <a:t>every</a:t>
            </a:r>
            <a:r>
              <a:rPr lang="de-DE" sz="3200" dirty="0" smtClean="0"/>
              <a:t> x </a:t>
            </a:r>
            <a:r>
              <a:rPr lang="de-DE" sz="3200" strike="sngStrike" dirty="0" err="1" smtClean="0"/>
              <a:t>days</a:t>
            </a:r>
            <a:r>
              <a:rPr lang="de-DE" sz="3200" dirty="0" smtClean="0"/>
              <a:t> </a:t>
            </a:r>
            <a:r>
              <a:rPr lang="de-DE" sz="3200" dirty="0" err="1" smtClean="0"/>
              <a:t>months</a:t>
            </a:r>
            <a:endParaRPr lang="de-DE" sz="3200" dirty="0"/>
          </a:p>
          <a:p>
            <a:r>
              <a:rPr lang="de-DE" sz="3200" dirty="0"/>
              <a:t>Pro:</a:t>
            </a:r>
          </a:p>
          <a:p>
            <a:pPr lvl="1"/>
            <a:r>
              <a:rPr lang="de-DE" sz="3200" dirty="0" err="1" smtClean="0"/>
              <a:t>Highest</a:t>
            </a:r>
            <a:r>
              <a:rPr lang="de-DE" sz="3200" dirty="0" smtClean="0"/>
              <a:t> Security </a:t>
            </a:r>
            <a:r>
              <a:rPr lang="de-DE" sz="3200" dirty="0" err="1" smtClean="0"/>
              <a:t>against</a:t>
            </a:r>
            <a:r>
              <a:rPr lang="de-DE" sz="3200" dirty="0" smtClean="0"/>
              <a:t> </a:t>
            </a:r>
            <a:r>
              <a:rPr lang="de-DE" sz="3200" dirty="0" err="1" smtClean="0"/>
              <a:t>future</a:t>
            </a:r>
            <a:r>
              <a:rPr lang="de-DE" sz="3200" dirty="0" smtClean="0"/>
              <a:t> </a:t>
            </a:r>
            <a:r>
              <a:rPr lang="de-DE" sz="3200" dirty="0" err="1" smtClean="0"/>
              <a:t>attacks</a:t>
            </a:r>
            <a:endParaRPr lang="de-DE" sz="3200" dirty="0"/>
          </a:p>
          <a:p>
            <a:r>
              <a:rPr lang="de-DE" sz="3200" dirty="0"/>
              <a:t>Contra: </a:t>
            </a:r>
          </a:p>
          <a:p>
            <a:pPr lvl="1"/>
            <a:r>
              <a:rPr lang="de-DE" sz="3200" dirty="0" smtClean="0"/>
              <a:t>Processing </a:t>
            </a:r>
            <a:r>
              <a:rPr lang="de-DE" sz="3200" dirty="0" err="1" smtClean="0"/>
              <a:t>costs</a:t>
            </a:r>
            <a:endParaRPr lang="de-DE" sz="3200" dirty="0"/>
          </a:p>
        </p:txBody>
      </p:sp>
    </p:spTree>
    <p:extLst>
      <p:ext uri="{BB962C8B-B14F-4D97-AF65-F5344CB8AC3E}">
        <p14:creationId xmlns:p14="http://schemas.microsoft.com/office/powerpoint/2010/main" val="4040344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0" y="0"/>
            <a:ext cx="13004800" cy="2438400"/>
          </a:xfrm>
          <a:prstGeom prst="rect">
            <a:avLst/>
          </a:prstGeom>
        </p:spPr>
        <p:txBody>
          <a:bodyPr/>
          <a:lstStyle/>
          <a:p>
            <a:pPr lvl="0">
              <a:defRPr sz="1800"/>
            </a:pPr>
            <a:r>
              <a:rPr sz="8400" dirty="0"/>
              <a:t>Stream vs Block Cipher</a:t>
            </a:r>
          </a:p>
        </p:txBody>
      </p:sp>
      <p:sp>
        <p:nvSpPr>
          <p:cNvPr id="120" name="Shape 120"/>
          <p:cNvSpPr>
            <a:spLocks noGrp="1"/>
          </p:cNvSpPr>
          <p:nvPr>
            <p:ph type="body" idx="1"/>
          </p:nvPr>
        </p:nvSpPr>
        <p:spPr>
          <a:xfrm>
            <a:off x="1270000" y="2095500"/>
            <a:ext cx="10464800" cy="7417148"/>
          </a:xfrm>
          <a:prstGeom prst="rect">
            <a:avLst/>
          </a:prstGeom>
        </p:spPr>
        <p:txBody>
          <a:bodyPr/>
          <a:lstStyle/>
          <a:p>
            <a:pPr lvl="0">
              <a:defRPr sz="1800"/>
            </a:pPr>
            <a:r>
              <a:rPr sz="4200" dirty="0"/>
              <a:t>Stream cipher</a:t>
            </a:r>
          </a:p>
          <a:p>
            <a:pPr lvl="1">
              <a:defRPr sz="1800"/>
            </a:pPr>
            <a:r>
              <a:rPr sz="4200" dirty="0"/>
              <a:t>Generate an “infinite” key stream</a:t>
            </a:r>
          </a:p>
          <a:p>
            <a:pPr lvl="1">
              <a:defRPr sz="1800"/>
            </a:pPr>
            <a:r>
              <a:rPr sz="4200" dirty="0"/>
              <a:t>Difficult to correctly use</a:t>
            </a:r>
          </a:p>
          <a:p>
            <a:pPr lvl="2">
              <a:defRPr sz="1800"/>
            </a:pPr>
            <a:r>
              <a:rPr sz="4200" dirty="0"/>
              <a:t>Re-use of keys</a:t>
            </a:r>
          </a:p>
          <a:p>
            <a:pPr lvl="1">
              <a:defRPr sz="1800"/>
            </a:pPr>
            <a:r>
              <a:rPr sz="4200" dirty="0"/>
              <a:t>Faster</a:t>
            </a:r>
          </a:p>
          <a:p>
            <a:pPr lvl="0">
              <a:defRPr sz="1800"/>
            </a:pPr>
            <a:r>
              <a:rPr sz="4200" dirty="0"/>
              <a:t>Block cipher</a:t>
            </a:r>
          </a:p>
          <a:p>
            <a:pPr lvl="1">
              <a:defRPr sz="1800"/>
            </a:pPr>
            <a:r>
              <a:rPr lang="en-US" sz="4200" dirty="0" smtClean="0"/>
              <a:t>Encrypt </a:t>
            </a:r>
            <a:r>
              <a:rPr sz="4200" dirty="0" smtClean="0"/>
              <a:t>by </a:t>
            </a:r>
            <a:r>
              <a:rPr sz="4200" dirty="0"/>
              <a:t>block with padding</a:t>
            </a:r>
          </a:p>
          <a:p>
            <a:pPr lvl="1">
              <a:defRPr sz="1800"/>
            </a:pPr>
            <a:r>
              <a:rPr sz="4200" dirty="0"/>
              <a:t>Could include integrity protection</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0"/>
            <a:ext cx="10464800" cy="2438400"/>
          </a:xfrm>
        </p:spPr>
        <p:txBody>
          <a:bodyPr/>
          <a:lstStyle/>
          <a:p>
            <a:r>
              <a:rPr lang="de-AT" dirty="0" smtClean="0"/>
              <a:t>RNGs</a:t>
            </a:r>
            <a:endParaRPr lang="de-AT" dirty="0"/>
          </a:p>
        </p:txBody>
      </p:sp>
      <p:sp>
        <p:nvSpPr>
          <p:cNvPr id="3" name="Inhaltsplatzhalter 2"/>
          <p:cNvSpPr>
            <a:spLocks noGrp="1"/>
          </p:cNvSpPr>
          <p:nvPr>
            <p:ph idx="1"/>
          </p:nvPr>
        </p:nvSpPr>
        <p:spPr/>
        <p:txBody>
          <a:bodyPr/>
          <a:lstStyle/>
          <a:p>
            <a:r>
              <a:rPr lang="de-DE" dirty="0"/>
              <a:t>RNGs </a:t>
            </a:r>
            <a:r>
              <a:rPr lang="de-DE" dirty="0" err="1"/>
              <a:t>are</a:t>
            </a:r>
            <a:r>
              <a:rPr lang="de-DE" dirty="0"/>
              <a:t> </a:t>
            </a:r>
            <a:r>
              <a:rPr lang="de-DE" i="1" dirty="0" err="1"/>
              <a:t>important</a:t>
            </a:r>
            <a:r>
              <a:rPr lang="de-DE" dirty="0"/>
              <a:t>. </a:t>
            </a:r>
            <a:endParaRPr lang="de-AT" dirty="0" smtClean="0"/>
          </a:p>
          <a:p>
            <a:r>
              <a:rPr lang="de-AT" dirty="0" smtClean="0"/>
              <a:t>Nadia </a:t>
            </a:r>
            <a:r>
              <a:rPr lang="de-AT" dirty="0" err="1" smtClean="0"/>
              <a:t>Heninger</a:t>
            </a:r>
            <a:r>
              <a:rPr lang="de-AT" dirty="0" smtClean="0"/>
              <a:t> et al / </a:t>
            </a:r>
            <a:r>
              <a:rPr lang="de-AT" dirty="0" err="1" smtClean="0"/>
              <a:t>Lenstra</a:t>
            </a:r>
            <a:r>
              <a:rPr lang="de-AT" dirty="0" smtClean="0"/>
              <a:t> et al</a:t>
            </a:r>
          </a:p>
          <a:p>
            <a:endParaRPr lang="de-DE" dirty="0" smtClean="0"/>
          </a:p>
          <a:p>
            <a:endParaRPr lang="de-DE" dirty="0"/>
          </a:p>
          <a:p>
            <a:endParaRPr lang="de-DE" dirty="0" smtClean="0"/>
          </a:p>
          <a:p>
            <a:endParaRPr lang="de-DE" dirty="0"/>
          </a:p>
          <a:p>
            <a:r>
              <a:rPr lang="de-DE" dirty="0" err="1" smtClean="0"/>
              <a:t>Entropy</a:t>
            </a:r>
            <a:r>
              <a:rPr lang="de-DE" dirty="0" smtClean="0"/>
              <a:t> </a:t>
            </a:r>
            <a:r>
              <a:rPr lang="de-DE" dirty="0"/>
              <a:t>after </a:t>
            </a:r>
            <a:r>
              <a:rPr lang="de-DE" dirty="0" err="1"/>
              <a:t>startup</a:t>
            </a:r>
            <a:r>
              <a:rPr lang="de-DE" dirty="0"/>
              <a:t>: </a:t>
            </a:r>
            <a:r>
              <a:rPr lang="de-DE" dirty="0" err="1"/>
              <a:t>embedded</a:t>
            </a:r>
            <a:r>
              <a:rPr lang="de-DE" dirty="0"/>
              <a:t> </a:t>
            </a:r>
            <a:r>
              <a:rPr lang="de-DE" dirty="0" err="1"/>
              <a:t>devices</a:t>
            </a:r>
            <a:endParaRPr lang="de-DE" dirty="0"/>
          </a:p>
          <a:p>
            <a:endParaRPr lang="de-AT"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465" y="3850732"/>
            <a:ext cx="9414933" cy="3481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521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(p)RNGs</a:t>
            </a:r>
            <a:endParaRPr lang="de-DE" dirty="0"/>
          </a:p>
        </p:txBody>
      </p:sp>
      <p:sp>
        <p:nvSpPr>
          <p:cNvPr id="3" name="Inhaltsplatzhalter 2"/>
          <p:cNvSpPr>
            <a:spLocks noGrp="1"/>
          </p:cNvSpPr>
          <p:nvPr>
            <p:ph idx="1"/>
          </p:nvPr>
        </p:nvSpPr>
        <p:spPr/>
        <p:txBody>
          <a:bodyPr>
            <a:normAutofit fontScale="85000" lnSpcReduction="20000"/>
          </a:bodyPr>
          <a:lstStyle/>
          <a:p>
            <a:r>
              <a:rPr lang="de-DE" sz="3200" dirty="0" err="1" smtClean="0"/>
              <a:t>Weak</a:t>
            </a:r>
            <a:r>
              <a:rPr lang="de-DE" sz="3200" dirty="0" smtClean="0"/>
              <a:t> RNG</a:t>
            </a:r>
          </a:p>
          <a:p>
            <a:pPr lvl="1"/>
            <a:r>
              <a:rPr lang="de-DE" sz="3200" dirty="0" smtClean="0"/>
              <a:t>Dual EC_DRBG </a:t>
            </a:r>
            <a:r>
              <a:rPr lang="de-DE" sz="3200" dirty="0" err="1" smtClean="0"/>
              <a:t>is</a:t>
            </a:r>
            <a:r>
              <a:rPr lang="de-DE" sz="3200" dirty="0" smtClean="0"/>
              <a:t> BROKEN (</a:t>
            </a:r>
            <a:r>
              <a:rPr lang="de-DE" sz="3200" dirty="0" err="1" smtClean="0"/>
              <a:t>backdoored</a:t>
            </a:r>
            <a:r>
              <a:rPr lang="de-DE" sz="3200" dirty="0" smtClean="0"/>
              <a:t>, </a:t>
            </a:r>
            <a:r>
              <a:rPr lang="de-DE" sz="3200" dirty="0" err="1" smtClean="0"/>
              <a:t>used</a:t>
            </a:r>
            <a:r>
              <a:rPr lang="de-DE" sz="3200" dirty="0" smtClean="0"/>
              <a:t> in RSA-</a:t>
            </a:r>
            <a:r>
              <a:rPr lang="de-DE" sz="3200" dirty="0" err="1" smtClean="0"/>
              <a:t>toolkit</a:t>
            </a:r>
            <a:r>
              <a:rPr lang="de-DE" sz="3200" dirty="0" smtClean="0"/>
              <a:t>)</a:t>
            </a:r>
          </a:p>
          <a:p>
            <a:pPr lvl="1"/>
            <a:r>
              <a:rPr lang="de-DE" sz="3200" dirty="0" smtClean="0"/>
              <a:t>Intel RNG </a:t>
            </a:r>
            <a:r>
              <a:rPr lang="de-DE" sz="3200" b="1" dirty="0" smtClean="0"/>
              <a:t>?</a:t>
            </a:r>
            <a:r>
              <a:rPr lang="de-DE" sz="3200" dirty="0" smtClean="0"/>
              <a:t> </a:t>
            </a:r>
            <a:r>
              <a:rPr lang="de-DE" sz="3200" dirty="0" err="1" smtClean="0"/>
              <a:t>Recommendation</a:t>
            </a:r>
            <a:r>
              <a:rPr lang="de-DE" sz="3200" dirty="0" smtClean="0"/>
              <a:t>: </a:t>
            </a:r>
            <a:r>
              <a:rPr lang="de-DE" sz="3200" dirty="0" err="1" smtClean="0"/>
              <a:t>add</a:t>
            </a:r>
            <a:r>
              <a:rPr lang="de-DE" sz="3200" dirty="0" smtClean="0"/>
              <a:t> System-</a:t>
            </a:r>
            <a:r>
              <a:rPr lang="de-DE" sz="3200" dirty="0" err="1" smtClean="0"/>
              <a:t>Entropy</a:t>
            </a:r>
            <a:r>
              <a:rPr lang="de-DE" sz="3200" dirty="0" smtClean="0"/>
              <a:t> (Network). </a:t>
            </a:r>
            <a:r>
              <a:rPr lang="de-DE" sz="3200" dirty="0" err="1" smtClean="0"/>
              <a:t>Entropy</a:t>
            </a:r>
            <a:r>
              <a:rPr lang="de-DE" sz="3200" dirty="0" smtClean="0"/>
              <a:t> </a:t>
            </a:r>
            <a:r>
              <a:rPr lang="de-DE" sz="3200" dirty="0" err="1" smtClean="0"/>
              <a:t>only</a:t>
            </a:r>
            <a:r>
              <a:rPr lang="de-DE" sz="3200" dirty="0" smtClean="0"/>
              <a:t> </a:t>
            </a:r>
            <a:r>
              <a:rPr lang="de-DE" sz="3200" dirty="0" err="1" smtClean="0"/>
              <a:t>goes</a:t>
            </a:r>
            <a:r>
              <a:rPr lang="de-DE" sz="3200" dirty="0" smtClean="0"/>
              <a:t> </a:t>
            </a:r>
            <a:r>
              <a:rPr lang="de-DE" sz="3200" dirty="0" err="1" smtClean="0"/>
              <a:t>up</a:t>
            </a:r>
            <a:r>
              <a:rPr lang="de-DE" sz="3200" dirty="0" smtClean="0"/>
              <a:t>.</a:t>
            </a:r>
          </a:p>
          <a:p>
            <a:r>
              <a:rPr lang="de-DE" sz="3200" dirty="0" smtClean="0"/>
              <a:t>Tools (</a:t>
            </a:r>
            <a:r>
              <a:rPr lang="de-DE" sz="3200" dirty="0" err="1" smtClean="0"/>
              <a:t>eg</a:t>
            </a:r>
            <a:r>
              <a:rPr lang="de-DE" sz="3200" dirty="0" smtClean="0"/>
              <a:t>. </a:t>
            </a:r>
            <a:r>
              <a:rPr lang="de-DE" sz="3200" dirty="0" err="1" smtClean="0"/>
              <a:t>HaveGE</a:t>
            </a:r>
            <a:r>
              <a:rPr lang="de-DE" sz="3200" dirty="0" smtClean="0"/>
              <a:t> </a:t>
            </a:r>
            <a:r>
              <a:rPr lang="de-AT" sz="2000" dirty="0">
                <a:hlinkClick r:id="rId3"/>
              </a:rPr>
              <a:t>http://dl.acm.org/citation.cfm?id=945516</a:t>
            </a:r>
            <a:r>
              <a:rPr lang="de-DE" sz="3200" dirty="0" smtClean="0"/>
              <a:t>)</a:t>
            </a:r>
            <a:endParaRPr lang="de-DE" sz="3200" dirty="0"/>
          </a:p>
          <a:p>
            <a:r>
              <a:rPr lang="de-DE" sz="3200" dirty="0" smtClean="0"/>
              <a:t>RTFM </a:t>
            </a:r>
          </a:p>
          <a:p>
            <a:pPr lvl="1"/>
            <a:r>
              <a:rPr lang="de-DE" sz="3200" dirty="0" err="1" smtClean="0"/>
              <a:t>when</a:t>
            </a:r>
            <a:r>
              <a:rPr lang="de-DE" sz="3200" dirty="0" smtClean="0"/>
              <a:t> </a:t>
            </a:r>
            <a:r>
              <a:rPr lang="de-DE" sz="3200" dirty="0" err="1" smtClean="0"/>
              <a:t>is</a:t>
            </a:r>
            <a:r>
              <a:rPr lang="de-DE" sz="3200" dirty="0" smtClean="0"/>
              <a:t> </a:t>
            </a:r>
            <a:r>
              <a:rPr lang="de-DE" sz="3200" dirty="0" err="1" smtClean="0"/>
              <a:t>the</a:t>
            </a:r>
            <a:r>
              <a:rPr lang="de-DE" sz="3200" dirty="0" smtClean="0"/>
              <a:t> </a:t>
            </a:r>
            <a:r>
              <a:rPr lang="de-DE" sz="3200" dirty="0" err="1" smtClean="0"/>
              <a:t>router</a:t>
            </a:r>
            <a:r>
              <a:rPr lang="de-DE" sz="3200" dirty="0" smtClean="0"/>
              <a:t> </a:t>
            </a:r>
            <a:r>
              <a:rPr lang="de-DE" sz="3200" dirty="0" err="1" smtClean="0"/>
              <a:t>key</a:t>
            </a:r>
            <a:r>
              <a:rPr lang="de-DE" sz="3200" dirty="0" smtClean="0"/>
              <a:t> </a:t>
            </a:r>
            <a:r>
              <a:rPr lang="de-DE" sz="3200" dirty="0" err="1" smtClean="0"/>
              <a:t>generated</a:t>
            </a:r>
            <a:endParaRPr lang="de-DE" sz="3200" dirty="0"/>
          </a:p>
          <a:p>
            <a:pPr lvl="1"/>
            <a:r>
              <a:rPr lang="de-DE" sz="3200" dirty="0" smtClean="0"/>
              <a:t>Default Keys ?</a:t>
            </a:r>
          </a:p>
          <a:p>
            <a:r>
              <a:rPr lang="de-DE" sz="3200" dirty="0" smtClean="0"/>
              <a:t>Re-</a:t>
            </a:r>
            <a:r>
              <a:rPr lang="de-DE" sz="3200" dirty="0" err="1" smtClean="0"/>
              <a:t>generate</a:t>
            </a:r>
            <a:r>
              <a:rPr lang="de-DE" sz="3200" dirty="0" smtClean="0"/>
              <a:t> </a:t>
            </a:r>
            <a:r>
              <a:rPr lang="de-DE" sz="3200" dirty="0" err="1"/>
              <a:t>keys</a:t>
            </a:r>
            <a:r>
              <a:rPr lang="de-DE" sz="3200" dirty="0"/>
              <a:t> </a:t>
            </a:r>
            <a:r>
              <a:rPr lang="de-DE" sz="3200" dirty="0" err="1"/>
              <a:t>from</a:t>
            </a:r>
            <a:r>
              <a:rPr lang="de-DE" sz="3200" dirty="0"/>
              <a:t> time </a:t>
            </a:r>
            <a:r>
              <a:rPr lang="de-DE" sz="3200" dirty="0" err="1"/>
              <a:t>to</a:t>
            </a:r>
            <a:r>
              <a:rPr lang="de-DE" sz="3200" dirty="0"/>
              <a:t> </a:t>
            </a:r>
            <a:r>
              <a:rPr lang="de-DE" sz="3200" dirty="0" smtClean="0"/>
              <a:t>time</a:t>
            </a:r>
            <a:endParaRPr lang="de-DE" sz="3200" dirty="0"/>
          </a:p>
        </p:txBody>
      </p:sp>
    </p:spTree>
    <p:extLst>
      <p:ext uri="{BB962C8B-B14F-4D97-AF65-F5344CB8AC3E}">
        <p14:creationId xmlns:p14="http://schemas.microsoft.com/office/powerpoint/2010/main" val="24551152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lang="nl-BE" sz="4200" dirty="0" smtClean="0"/>
              <a:t>Symetric Ciphering</a:t>
            </a:r>
            <a:endParaRPr sz="4200" dirty="0" smtClean="0"/>
          </a:p>
          <a:p>
            <a:pPr lvl="1">
              <a:defRPr sz="1800"/>
            </a:pPr>
            <a:r>
              <a:rPr lang="nl-BE" sz="4200" dirty="0" smtClean="0"/>
              <a:t>AES (Rijndael)</a:t>
            </a:r>
            <a:endParaRPr sz="4200" dirty="0"/>
          </a:p>
          <a:p>
            <a:pPr lvl="1">
              <a:defRPr sz="1800"/>
            </a:pPr>
            <a:r>
              <a:rPr lang="nl-BE" sz="4200" dirty="0" smtClean="0"/>
              <a:t>Camellia</a:t>
            </a:r>
            <a:endParaRPr sz="4200" dirty="0"/>
          </a:p>
          <a:p>
            <a:pPr lvl="0">
              <a:defRPr sz="1800"/>
            </a:pPr>
            <a:r>
              <a:rPr lang="nl-BE" sz="4200" dirty="0" smtClean="0"/>
              <a:t>Asymetric Ciphering</a:t>
            </a:r>
            <a:endParaRPr sz="4200" dirty="0"/>
          </a:p>
          <a:p>
            <a:pPr lvl="1">
              <a:defRPr sz="1800"/>
            </a:pPr>
            <a:r>
              <a:rPr lang="nl-BE" sz="4200" dirty="0" smtClean="0"/>
              <a:t>RSA</a:t>
            </a:r>
          </a:p>
          <a:p>
            <a:pPr lvl="1">
              <a:defRPr sz="1800"/>
            </a:pPr>
            <a:r>
              <a:rPr lang="nl-BE" sz="4200" dirty="0" smtClean="0"/>
              <a:t>PGP (GPG)</a:t>
            </a:r>
            <a:endParaRPr sz="4200" dirty="0"/>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sz="4200"/>
              <a:t>Hash</a:t>
            </a:r>
          </a:p>
          <a:p>
            <a:pPr lvl="1">
              <a:defRPr sz="1800"/>
            </a:pPr>
            <a:r>
              <a:rPr sz="4200"/>
              <a:t>SHA1</a:t>
            </a:r>
          </a:p>
          <a:p>
            <a:pPr lvl="1">
              <a:defRPr sz="1800"/>
            </a:pPr>
            <a:r>
              <a:rPr sz="4200"/>
              <a:t>SHA256</a:t>
            </a:r>
          </a:p>
          <a:p>
            <a:pPr lvl="1">
              <a:defRPr sz="1800"/>
            </a:pPr>
            <a:r>
              <a:rPr sz="4200"/>
              <a:t>SHA512</a:t>
            </a:r>
          </a:p>
          <a:p>
            <a:pPr lvl="0">
              <a:defRPr sz="1800"/>
            </a:pPr>
            <a:r>
              <a:rPr sz="4200"/>
              <a:t>Key Exchange</a:t>
            </a:r>
          </a:p>
          <a:p>
            <a:pPr lvl="1">
              <a:defRPr sz="1800"/>
            </a:pPr>
            <a:r>
              <a:rPr sz="4200"/>
              <a:t>Diffie Helleman</a:t>
            </a:r>
          </a:p>
        </p:txBody>
      </p:sp>
    </p:spTree>
    <p:extLst>
      <p:ext uri="{BB962C8B-B14F-4D97-AF65-F5344CB8AC3E}">
        <p14:creationId xmlns:p14="http://schemas.microsoft.com/office/powerpoint/2010/main" val="132675258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pPr lvl="0">
              <a:defRPr sz="1800"/>
            </a:pPr>
            <a:r>
              <a:rPr sz="8400"/>
              <a:t>Algorithm vs Implementation!</a:t>
            </a:r>
          </a:p>
        </p:txBody>
      </p:sp>
      <p:sp>
        <p:nvSpPr>
          <p:cNvPr id="126" name="Shape 126"/>
          <p:cNvSpPr>
            <a:spLocks noGrp="1"/>
          </p:cNvSpPr>
          <p:nvPr>
            <p:ph type="body" idx="1"/>
          </p:nvPr>
        </p:nvSpPr>
        <p:spPr>
          <a:prstGeom prst="rect">
            <a:avLst/>
          </a:prstGeom>
        </p:spPr>
        <p:txBody>
          <a:bodyPr/>
          <a:lstStyle/>
          <a:p>
            <a:pPr lvl="0">
              <a:defRPr sz="1800"/>
            </a:pPr>
            <a:r>
              <a:rPr sz="4200" dirty="0" smtClean="0"/>
              <a:t>Heartb</a:t>
            </a:r>
            <a:r>
              <a:rPr lang="en-US" sz="4200" dirty="0" smtClean="0"/>
              <a:t>l</a:t>
            </a:r>
            <a:r>
              <a:rPr sz="4200" dirty="0" smtClean="0"/>
              <a:t>e</a:t>
            </a:r>
            <a:r>
              <a:rPr lang="en-US" sz="4200" dirty="0" smtClean="0"/>
              <a:t>ed</a:t>
            </a:r>
          </a:p>
          <a:p>
            <a:pPr lvl="0">
              <a:defRPr sz="1800"/>
            </a:pPr>
            <a:r>
              <a:rPr lang="en-US" sz="4200" dirty="0" err="1" smtClean="0"/>
              <a:t>Debian</a:t>
            </a:r>
            <a:r>
              <a:rPr lang="en-US" sz="4200" dirty="0" smtClean="0"/>
              <a:t> bug in Openssl (randomness was commented out)</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1270000" y="84680"/>
            <a:ext cx="10464800" cy="2438400"/>
          </a:xfrm>
          <a:prstGeom prst="rect">
            <a:avLst/>
          </a:prstGeom>
        </p:spPr>
        <p:txBody>
          <a:bodyPr/>
          <a:lstStyle/>
          <a:p>
            <a:pPr lvl="0">
              <a:defRPr sz="1800"/>
            </a:pPr>
            <a:r>
              <a:rPr lang="nl-BE" sz="8400" dirty="0" smtClean="0"/>
              <a:t>Cost of encryption</a:t>
            </a:r>
            <a:endParaRPr sz="8400" dirty="0"/>
          </a:p>
        </p:txBody>
      </p:sp>
      <p:sp>
        <p:nvSpPr>
          <p:cNvPr id="5" name="Text Placeholder 1"/>
          <p:cNvSpPr txBox="1">
            <a:spLocks/>
          </p:cNvSpPr>
          <p:nvPr/>
        </p:nvSpPr>
        <p:spPr>
          <a:xfrm>
            <a:off x="183475" y="2426935"/>
            <a:ext cx="12482703" cy="588390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lgn="l">
              <a:buFontTx/>
              <a:buNone/>
            </a:pPr>
            <a:r>
              <a:rPr lang="en-US" sz="2800" dirty="0">
                <a:latin typeface="Andale Mono"/>
                <a:cs typeface="Andale Mono"/>
              </a:rPr>
              <a:t>$ time </a:t>
            </a:r>
            <a:r>
              <a:rPr lang="en-US" sz="2800" dirty="0" err="1">
                <a:latin typeface="Andale Mono"/>
                <a:cs typeface="Andale Mono"/>
              </a:rPr>
              <a:t>openssl</a:t>
            </a:r>
            <a:r>
              <a:rPr lang="en-US" sz="2800" dirty="0">
                <a:latin typeface="Andale Mono"/>
                <a:cs typeface="Andale Mono"/>
              </a:rPr>
              <a:t> </a:t>
            </a:r>
            <a:r>
              <a:rPr lang="en-US" sz="2800" dirty="0" err="1">
                <a:latin typeface="Andale Mono"/>
                <a:cs typeface="Andale Mono"/>
              </a:rPr>
              <a:t>enc</a:t>
            </a:r>
            <a:r>
              <a:rPr lang="en-US" sz="2800" dirty="0">
                <a:latin typeface="Andale Mono"/>
                <a:cs typeface="Andale Mono"/>
              </a:rPr>
              <a:t> -e -a -aes-128-cbc -in ./rfc791.txt </a:t>
            </a:r>
            <a:r>
              <a:rPr lang="en-US" sz="2800" dirty="0" smtClean="0">
                <a:latin typeface="Andale Mono"/>
                <a:cs typeface="Andale Mono"/>
              </a:rPr>
              <a:t>\</a:t>
            </a:r>
            <a:br>
              <a:rPr lang="en-US" sz="2800" dirty="0" smtClean="0">
                <a:latin typeface="Andale Mono"/>
                <a:cs typeface="Andale Mono"/>
              </a:rPr>
            </a:br>
            <a:r>
              <a:rPr lang="en-US" sz="2800" dirty="0" smtClean="0">
                <a:latin typeface="Andale Mono"/>
                <a:cs typeface="Andale Mono"/>
              </a:rPr>
              <a:t>-</a:t>
            </a:r>
            <a:r>
              <a:rPr lang="en-US" sz="2800" dirty="0">
                <a:latin typeface="Andale Mono"/>
                <a:cs typeface="Andale Mono"/>
              </a:rPr>
              <a:t>out /</a:t>
            </a:r>
            <a:r>
              <a:rPr lang="en-US" sz="2800" dirty="0" err="1">
                <a:latin typeface="Andale Mono"/>
                <a:cs typeface="Andale Mono"/>
              </a:rPr>
              <a:t>tmp</a:t>
            </a:r>
            <a:r>
              <a:rPr lang="en-US" sz="2800" dirty="0">
                <a:latin typeface="Andale Mono"/>
                <a:cs typeface="Andale Mono"/>
              </a:rPr>
              <a:t>/</a:t>
            </a:r>
            <a:r>
              <a:rPr lang="en-US" sz="2800" dirty="0" err="1">
                <a:latin typeface="Andale Mono"/>
                <a:cs typeface="Andale Mono"/>
              </a:rPr>
              <a:t>rfc.aes</a:t>
            </a:r>
            <a:r>
              <a:rPr lang="en-US" sz="2800" dirty="0">
                <a:latin typeface="Andale Mono"/>
                <a:cs typeface="Andale Mono"/>
              </a:rPr>
              <a:t> -k "Super Key" -S </a:t>
            </a:r>
            <a:r>
              <a:rPr lang="en-US" sz="2800" dirty="0" smtClean="0">
                <a:latin typeface="Andale Mono"/>
                <a:cs typeface="Andale Mono"/>
              </a:rPr>
              <a:t>01EF</a:t>
            </a:r>
            <a:endParaRPr lang="en-US" sz="2800" dirty="0">
              <a:latin typeface="Andale Mono"/>
              <a:cs typeface="Andale Mono"/>
            </a:endParaRPr>
          </a:p>
          <a:p>
            <a:pPr marL="317500" indent="0" algn="l">
              <a:buFontTx/>
              <a:buNone/>
            </a:pPr>
            <a:r>
              <a:rPr lang="en-US" sz="2800" b="1" dirty="0">
                <a:latin typeface="Andale Mono"/>
                <a:cs typeface="Andale Mono"/>
              </a:rPr>
              <a:t>real	0m0.014s</a:t>
            </a:r>
          </a:p>
          <a:p>
            <a:pPr marL="317500" indent="0" algn="l">
              <a:buFontTx/>
              <a:buNone/>
            </a:pPr>
            <a:r>
              <a:rPr lang="en-US" sz="2800" dirty="0">
                <a:latin typeface="Andale Mono"/>
                <a:cs typeface="Andale Mono"/>
              </a:rPr>
              <a:t>user	0m0.004s</a:t>
            </a:r>
          </a:p>
          <a:p>
            <a:pPr marL="317500" indent="0" algn="l">
              <a:buFontTx/>
              <a:buNone/>
            </a:pPr>
            <a:r>
              <a:rPr lang="en-US" sz="2800" dirty="0">
                <a:latin typeface="Andale Mono"/>
                <a:cs typeface="Andale Mono"/>
              </a:rPr>
              <a:t>sys	</a:t>
            </a:r>
            <a:r>
              <a:rPr lang="en-US" sz="2800" dirty="0" smtClean="0">
                <a:latin typeface="Andale Mono"/>
                <a:cs typeface="Andale Mono"/>
              </a:rPr>
              <a:t>  0m0.003s</a:t>
            </a:r>
            <a:br>
              <a:rPr lang="en-US" sz="2800" dirty="0" smtClean="0">
                <a:latin typeface="Andale Mono"/>
                <a:cs typeface="Andale Mono"/>
              </a:rPr>
            </a:br>
            <a:endParaRPr lang="en-US" sz="2800" dirty="0" smtClean="0">
              <a:latin typeface="Andale Mono"/>
              <a:cs typeface="Andale Mono"/>
            </a:endParaRPr>
          </a:p>
          <a:p>
            <a:pPr marL="317500" indent="0" algn="l">
              <a:buNone/>
            </a:pPr>
            <a:r>
              <a:rPr lang="en-US" sz="2800" dirty="0">
                <a:latin typeface="Andale Mono"/>
                <a:cs typeface="Andale Mono"/>
              </a:rPr>
              <a:t>$ time </a:t>
            </a:r>
            <a:r>
              <a:rPr lang="en-US" sz="2800" dirty="0" err="1">
                <a:latin typeface="Andale Mono"/>
                <a:cs typeface="Andale Mono"/>
              </a:rPr>
              <a:t>gpg</a:t>
            </a:r>
            <a:r>
              <a:rPr lang="en-US" sz="2800" dirty="0">
                <a:latin typeface="Andale Mono"/>
                <a:cs typeface="Andale Mono"/>
              </a:rPr>
              <a:t> -a -u 57AB3358 -r 77659F3E -e ./rfc791.</a:t>
            </a:r>
            <a:r>
              <a:rPr lang="en-US" sz="2800" dirty="0" smtClean="0">
                <a:latin typeface="Andale Mono"/>
                <a:cs typeface="Andale Mono"/>
              </a:rPr>
              <a:t>txt</a:t>
            </a:r>
            <a:endParaRPr lang="en-US" sz="2800" dirty="0">
              <a:latin typeface="Andale Mono"/>
              <a:cs typeface="Andale Mono"/>
            </a:endParaRPr>
          </a:p>
          <a:p>
            <a:pPr marL="317500" indent="0" algn="l">
              <a:buNone/>
            </a:pPr>
            <a:r>
              <a:rPr lang="en-US" sz="2800" b="1" dirty="0">
                <a:latin typeface="Andale Mono"/>
                <a:cs typeface="Andale Mono"/>
              </a:rPr>
              <a:t>real	0m0.069s</a:t>
            </a:r>
          </a:p>
          <a:p>
            <a:pPr marL="317500" indent="0" algn="l">
              <a:buNone/>
            </a:pPr>
            <a:r>
              <a:rPr lang="en-US" sz="2800" dirty="0">
                <a:latin typeface="Andale Mono"/>
                <a:cs typeface="Andale Mono"/>
              </a:rPr>
              <a:t>user	0m0.048s</a:t>
            </a:r>
          </a:p>
          <a:p>
            <a:pPr marL="317500" indent="0" algn="l">
              <a:buNone/>
            </a:pPr>
            <a:r>
              <a:rPr lang="en-US" sz="2800" dirty="0">
                <a:latin typeface="Andale Mono"/>
                <a:cs typeface="Andale Mono"/>
              </a:rPr>
              <a:t>sys	</a:t>
            </a:r>
            <a:r>
              <a:rPr lang="en-US" sz="2800" dirty="0" smtClean="0">
                <a:latin typeface="Andale Mono"/>
                <a:cs typeface="Andale Mono"/>
              </a:rPr>
              <a:t>   0m0.008s</a:t>
            </a:r>
            <a:endParaRPr lang="en-US" sz="2800" dirty="0">
              <a:latin typeface="Andale Mono"/>
              <a:cs typeface="Andale Mono"/>
            </a:endParaRPr>
          </a:p>
        </p:txBody>
      </p:sp>
      <p:sp>
        <p:nvSpPr>
          <p:cNvPr id="3" name="TextBox 2"/>
          <p:cNvSpPr txBox="1"/>
          <p:nvPr/>
        </p:nvSpPr>
        <p:spPr>
          <a:xfrm>
            <a:off x="3618211" y="8712436"/>
            <a:ext cx="5622282"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smtClean="0">
                <a:ln>
                  <a:noFill/>
                </a:ln>
                <a:solidFill>
                  <a:srgbClr val="000000"/>
                </a:solidFill>
                <a:effectLst/>
                <a:uFillTx/>
                <a:latin typeface="+mn-lt"/>
                <a:ea typeface="+mn-ea"/>
                <a:cs typeface="+mn-cs"/>
                <a:sym typeface="Gill Sans"/>
              </a:rPr>
              <a:t>GPG is 4,93</a:t>
            </a:r>
            <a:r>
              <a:rPr kumimoji="0" lang="en-US" sz="4200" b="0" i="0" u="none" strike="noStrike" cap="none" spc="0" normalizeH="0" dirty="0" smtClean="0">
                <a:ln>
                  <a:noFill/>
                </a:ln>
                <a:solidFill>
                  <a:srgbClr val="000000"/>
                </a:solidFill>
                <a:effectLst/>
                <a:uFillTx/>
                <a:latin typeface="+mn-lt"/>
                <a:ea typeface="+mn-ea"/>
                <a:cs typeface="+mn-cs"/>
                <a:sym typeface="Gill Sans"/>
              </a:rPr>
              <a:t> time slower!</a:t>
            </a:r>
            <a:endParaRPr kumimoji="0" lang="en-US" sz="42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760571329"/>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a:pPr>
            <a:r>
              <a:rPr sz="8400" dirty="0" smtClean="0"/>
              <a:t>Key</a:t>
            </a:r>
            <a:r>
              <a:rPr lang="nl-BE" sz="8400" dirty="0" smtClean="0"/>
              <a:t>l</a:t>
            </a:r>
            <a:r>
              <a:rPr sz="8400" dirty="0" smtClean="0"/>
              <a:t>ength</a:t>
            </a:r>
            <a:r>
              <a:rPr lang="nl-BE" sz="8400" dirty="0" smtClean="0"/>
              <a:t>s</a:t>
            </a:r>
            <a:endParaRPr sz="8400" dirty="0"/>
          </a:p>
        </p:txBody>
      </p:sp>
      <p:sp>
        <p:nvSpPr>
          <p:cNvPr id="146" name="Shape 146"/>
          <p:cNvSpPr>
            <a:spLocks noGrp="1"/>
          </p:cNvSpPr>
          <p:nvPr>
            <p:ph type="body" idx="1"/>
          </p:nvPr>
        </p:nvSpPr>
        <p:spPr>
          <a:xfrm>
            <a:off x="1270000" y="2260600"/>
            <a:ext cx="10464800" cy="7059067"/>
          </a:xfrm>
          <a:prstGeom prst="rect">
            <a:avLst/>
          </a:prstGeom>
        </p:spPr>
        <p:txBody>
          <a:bodyPr/>
          <a:lstStyle/>
          <a:p>
            <a:pPr marL="0" lvl="0" indent="0" defTabSz="457200">
              <a:spcBef>
                <a:spcPts val="1200"/>
              </a:spcBef>
              <a:buSzTx/>
              <a:buNone/>
              <a:defRPr sz="1800"/>
            </a:pPr>
            <a:r>
              <a:rPr sz="3600" i="1" dirty="0">
                <a:latin typeface="Times Roman"/>
                <a:ea typeface="Times Roman"/>
                <a:cs typeface="Times Roman"/>
                <a:sym typeface="Times Roman"/>
              </a:rPr>
              <a:t>On the choice between AES256 and AES128: I would never consider using AES256, just like I don’t wear a helmet when I sit inside my car. It’s too much bother for the epsilon improvement in security.”</a:t>
            </a:r>
            <a:endParaRPr sz="3600" dirty="0">
              <a:latin typeface="Times Roman"/>
              <a:ea typeface="Times Roman"/>
              <a:cs typeface="Times Roman"/>
              <a:sym typeface="Times Roman"/>
            </a:endParaRPr>
          </a:p>
          <a:p>
            <a:pPr marL="0" lvl="0" indent="0" defTabSz="457200">
              <a:spcBef>
                <a:spcPts val="1200"/>
              </a:spcBef>
              <a:buSzTx/>
              <a:buNone/>
              <a:defRPr sz="1800"/>
            </a:pPr>
            <a:r>
              <a:rPr sz="3200" dirty="0">
                <a:latin typeface="Times Roman"/>
                <a:ea typeface="Times Roman"/>
                <a:cs typeface="Times Roman"/>
                <a:sym typeface="Times Roman"/>
              </a:rPr>
              <a:t>— Vincent Rijmen in a personal mail exchange Dec </a:t>
            </a:r>
            <a:r>
              <a:rPr sz="3200" dirty="0" smtClean="0">
                <a:latin typeface="Times Roman"/>
                <a:ea typeface="Times Roman"/>
                <a:cs typeface="Times Roman"/>
                <a:sym typeface="Times Roman"/>
              </a:rPr>
              <a:t>2013</a:t>
            </a:r>
            <a:endParaRPr sz="3200" dirty="0">
              <a:latin typeface="Times Roman"/>
              <a:ea typeface="Times Roman"/>
              <a:cs typeface="Times Roman"/>
              <a:sym typeface="Times Roman"/>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Keylengths</a:t>
            </a:r>
            <a:endParaRPr lang="de-DE" dirty="0"/>
          </a:p>
        </p:txBody>
      </p:sp>
      <p:sp>
        <p:nvSpPr>
          <p:cNvPr id="3" name="Inhaltsplatzhalter 2"/>
          <p:cNvSpPr>
            <a:spLocks noGrp="1"/>
          </p:cNvSpPr>
          <p:nvPr>
            <p:ph idx="1"/>
          </p:nvPr>
        </p:nvSpPr>
        <p:spPr/>
        <p:txBody>
          <a:bodyPr>
            <a:normAutofit fontScale="85000" lnSpcReduction="20000"/>
          </a:bodyPr>
          <a:lstStyle/>
          <a:p>
            <a:r>
              <a:rPr lang="de-DE" dirty="0"/>
              <a:t>http://www.keylength.com/ </a:t>
            </a:r>
          </a:p>
          <a:p>
            <a:r>
              <a:rPr lang="de-DE" dirty="0" smtClean="0"/>
              <a:t>Recommended </a:t>
            </a:r>
            <a:r>
              <a:rPr lang="de-DE" dirty="0" err="1" smtClean="0"/>
              <a:t>Keylengths</a:t>
            </a:r>
            <a:r>
              <a:rPr lang="de-DE" dirty="0" smtClean="0"/>
              <a:t>, </a:t>
            </a:r>
            <a:r>
              <a:rPr lang="de-DE" dirty="0" err="1" smtClean="0"/>
              <a:t>Hashing</a:t>
            </a:r>
            <a:r>
              <a:rPr lang="de-DE" dirty="0" smtClean="0"/>
              <a:t> </a:t>
            </a:r>
            <a:r>
              <a:rPr lang="de-DE" dirty="0" err="1" smtClean="0"/>
              <a:t>algorithms</a:t>
            </a:r>
            <a:r>
              <a:rPr lang="de-DE" dirty="0" smtClean="0"/>
              <a:t>, etc.</a:t>
            </a:r>
          </a:p>
          <a:p>
            <a:r>
              <a:rPr lang="de-DE" dirty="0" err="1" smtClean="0"/>
              <a:t>Currently</a:t>
            </a:r>
            <a:r>
              <a:rPr lang="de-DE" dirty="0" smtClean="0"/>
              <a:t>:</a:t>
            </a:r>
          </a:p>
          <a:p>
            <a:pPr lvl="1"/>
            <a:r>
              <a:rPr lang="de-DE" dirty="0" smtClean="0"/>
              <a:t>RSA: &gt;= 3248 </a:t>
            </a:r>
            <a:r>
              <a:rPr lang="de-DE" dirty="0" err="1" smtClean="0"/>
              <a:t>bits</a:t>
            </a:r>
            <a:r>
              <a:rPr lang="de-DE" dirty="0" smtClean="0"/>
              <a:t> (</a:t>
            </a:r>
            <a:r>
              <a:rPr lang="de-DE" dirty="0" err="1" smtClean="0"/>
              <a:t>Ecrypt</a:t>
            </a:r>
            <a:r>
              <a:rPr lang="de-DE" dirty="0" smtClean="0"/>
              <a:t> II)	</a:t>
            </a:r>
          </a:p>
          <a:p>
            <a:pPr lvl="1"/>
            <a:r>
              <a:rPr lang="de-DE" dirty="0" smtClean="0"/>
              <a:t>ECC: &gt;= 256	</a:t>
            </a:r>
          </a:p>
          <a:p>
            <a:pPr lvl="1"/>
            <a:r>
              <a:rPr lang="de-DE" dirty="0" smtClean="0"/>
              <a:t>SHA 2+ (SHA 256,…)</a:t>
            </a:r>
          </a:p>
          <a:p>
            <a:pPr lvl="1"/>
            <a:r>
              <a:rPr lang="de-DE" dirty="0" smtClean="0"/>
              <a:t>AES 128 </a:t>
            </a:r>
            <a:r>
              <a:rPr lang="de-DE" dirty="0" err="1" smtClean="0"/>
              <a:t>is</a:t>
            </a:r>
            <a:r>
              <a:rPr lang="de-DE" dirty="0" smtClean="0"/>
              <a:t> </a:t>
            </a:r>
            <a:r>
              <a:rPr lang="de-DE" dirty="0" err="1" smtClean="0"/>
              <a:t>good</a:t>
            </a:r>
            <a:r>
              <a:rPr lang="de-DE" dirty="0" smtClean="0"/>
              <a:t> </a:t>
            </a:r>
            <a:r>
              <a:rPr lang="de-DE" dirty="0" err="1" smtClean="0"/>
              <a:t>enough</a:t>
            </a:r>
            <a:endParaRPr lang="de-DE" dirty="0" smtClean="0"/>
          </a:p>
        </p:txBody>
      </p:sp>
    </p:spTree>
    <p:extLst>
      <p:ext uri="{BB962C8B-B14F-4D97-AF65-F5344CB8AC3E}">
        <p14:creationId xmlns:p14="http://schemas.microsoft.com/office/powerpoint/2010/main" val="1361184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of </a:t>
            </a:r>
            <a:r>
              <a:rPr lang="de-DE" dirty="0" err="1" smtClean="0"/>
              <a:t>course</a:t>
            </a:r>
            <a:r>
              <a:rPr lang="de-DE" dirty="0" smtClean="0"/>
              <a:t>...</a:t>
            </a:r>
            <a:endParaRPr lang="de-DE" dirty="0"/>
          </a:p>
        </p:txBody>
      </p:sp>
      <p:sp>
        <p:nvSpPr>
          <p:cNvPr id="3" name="Textplatzhalter 2"/>
          <p:cNvSpPr>
            <a:spLocks noGrp="1"/>
          </p:cNvSpPr>
          <p:nvPr>
            <p:ph type="body" idx="1"/>
          </p:nvPr>
        </p:nvSpPr>
        <p:spPr/>
        <p:txBody>
          <a:bodyPr/>
          <a:lstStyle/>
          <a:p>
            <a:r>
              <a:rPr lang="de-DE" dirty="0" err="1" smtClean="0"/>
              <a:t>It</a:t>
            </a:r>
            <a:r>
              <a:rPr lang="de-DE" dirty="0" smtClean="0"/>
              <a:t> </a:t>
            </a:r>
            <a:r>
              <a:rPr lang="de-DE" dirty="0" err="1" smtClean="0"/>
              <a:t>is</a:t>
            </a:r>
            <a:r>
              <a:rPr lang="de-DE" dirty="0" smtClean="0"/>
              <a:t> not </a:t>
            </a:r>
            <a:r>
              <a:rPr lang="de-DE" dirty="0" err="1" smtClean="0"/>
              <a:t>only</a:t>
            </a:r>
            <a:r>
              <a:rPr lang="de-DE" dirty="0" smtClean="0"/>
              <a:t> </a:t>
            </a:r>
            <a:r>
              <a:rPr lang="de-DE" dirty="0" err="1" smtClean="0"/>
              <a:t>the</a:t>
            </a:r>
            <a:r>
              <a:rPr lang="de-DE" dirty="0" smtClean="0"/>
              <a:t> NSA, </a:t>
            </a:r>
            <a:r>
              <a:rPr lang="de-DE" dirty="0" err="1" smtClean="0"/>
              <a:t>who</a:t>
            </a:r>
            <a:r>
              <a:rPr lang="de-DE" dirty="0" smtClean="0"/>
              <a:t> </a:t>
            </a:r>
            <a:r>
              <a:rPr lang="de-DE" dirty="0" err="1" smtClean="0"/>
              <a:t>intercepts</a:t>
            </a:r>
            <a:endParaRPr lang="de-DE" dirty="0" smtClean="0"/>
          </a:p>
          <a:p>
            <a:r>
              <a:rPr lang="de-DE" dirty="0" smtClean="0"/>
              <a:t>Other </a:t>
            </a:r>
            <a:r>
              <a:rPr lang="de-DE" dirty="0" err="1" smtClean="0"/>
              <a:t>nations</a:t>
            </a:r>
            <a:r>
              <a:rPr lang="de-DE" dirty="0" smtClean="0"/>
              <a:t>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 (</a:t>
            </a:r>
            <a:r>
              <a:rPr lang="de-DE" dirty="0" err="1" smtClean="0"/>
              <a:t>thanks</a:t>
            </a:r>
            <a:r>
              <a:rPr lang="de-DE" dirty="0" smtClean="0"/>
              <a:t> </a:t>
            </a:r>
            <a:r>
              <a:rPr lang="de-DE" dirty="0" err="1" smtClean="0"/>
              <a:t>to</a:t>
            </a:r>
            <a:r>
              <a:rPr lang="de-DE" dirty="0" smtClean="0"/>
              <a:t> Snowden) in </a:t>
            </a:r>
            <a:r>
              <a:rPr lang="de-DE" dirty="0" err="1" smtClean="0"/>
              <a:t>case</a:t>
            </a:r>
            <a:r>
              <a:rPr lang="de-DE" dirty="0" smtClean="0"/>
              <a:t> </a:t>
            </a:r>
            <a:r>
              <a:rPr lang="de-DE" dirty="0" err="1" smtClean="0"/>
              <a:t>they</a:t>
            </a:r>
            <a:r>
              <a:rPr lang="de-DE" dirty="0" smtClean="0"/>
              <a:t> </a:t>
            </a:r>
            <a:r>
              <a:rPr lang="de-DE" dirty="0" err="1" smtClean="0"/>
              <a:t>did</a:t>
            </a:r>
            <a:r>
              <a:rPr lang="de-DE" dirty="0" smtClean="0"/>
              <a:t> not </a:t>
            </a:r>
            <a:r>
              <a:rPr lang="de-DE" dirty="0" err="1" smtClean="0"/>
              <a:t>have</a:t>
            </a:r>
            <a:r>
              <a:rPr lang="de-DE" dirty="0" smtClean="0"/>
              <a:t> </a:t>
            </a:r>
            <a:r>
              <a:rPr lang="de-DE" dirty="0" err="1" smtClean="0"/>
              <a:t>the</a:t>
            </a:r>
            <a:r>
              <a:rPr lang="de-DE" dirty="0" smtClean="0"/>
              <a:t> </a:t>
            </a:r>
            <a:r>
              <a:rPr lang="de-DE" dirty="0" err="1" smtClean="0"/>
              <a:t>technical</a:t>
            </a:r>
            <a:r>
              <a:rPr lang="de-DE" dirty="0" smtClean="0"/>
              <a:t> </a:t>
            </a:r>
            <a:r>
              <a:rPr lang="de-DE" dirty="0" err="1" smtClean="0"/>
              <a:t>skills</a:t>
            </a:r>
            <a:r>
              <a:rPr lang="de-DE" dirty="0" smtClean="0"/>
              <a:t> </a:t>
            </a:r>
            <a:r>
              <a:rPr lang="de-DE" dirty="0" err="1" smtClean="0"/>
              <a:t>yet</a:t>
            </a:r>
            <a:endParaRPr lang="de-DE" dirty="0" smtClean="0"/>
          </a:p>
          <a:p>
            <a:r>
              <a:rPr lang="de-DE" dirty="0" smtClean="0"/>
              <a:t>Criminals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a:t>
            </a:r>
          </a:p>
          <a:p>
            <a:r>
              <a:rPr lang="de-DE" dirty="0" err="1" smtClean="0"/>
              <a:t>Everyone</a:t>
            </a:r>
            <a:r>
              <a:rPr lang="de-DE" dirty="0" smtClean="0"/>
              <a:t> </a:t>
            </a:r>
            <a:r>
              <a:rPr lang="de-DE" dirty="0" err="1" smtClean="0"/>
              <a:t>has</a:t>
            </a:r>
            <a:r>
              <a:rPr lang="de-DE" dirty="0" smtClean="0"/>
              <a:t>!</a:t>
            </a:r>
          </a:p>
          <a:p>
            <a:r>
              <a:rPr lang="de-DE" dirty="0" smtClean="0"/>
              <a:t>So, </a:t>
            </a:r>
            <a:r>
              <a:rPr lang="de-DE" dirty="0" err="1" smtClean="0"/>
              <a:t>what</a:t>
            </a:r>
            <a:r>
              <a:rPr lang="de-DE" dirty="0" smtClean="0"/>
              <a:t> </a:t>
            </a:r>
            <a:r>
              <a:rPr lang="de-DE" dirty="0" err="1" smtClean="0"/>
              <a:t>can</a:t>
            </a:r>
            <a:r>
              <a:rPr lang="de-DE" dirty="0" smtClean="0"/>
              <a:t> </a:t>
            </a:r>
            <a:r>
              <a:rPr lang="de-DE" dirty="0" err="1" smtClean="0"/>
              <a:t>we</a:t>
            </a:r>
            <a:r>
              <a:rPr lang="de-DE" dirty="0" smtClean="0"/>
              <a:t> do?</a:t>
            </a:r>
          </a:p>
          <a:p>
            <a:endParaRPr lang="de-DE" dirty="0"/>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asted-image.pdf"/>
          <p:cNvPicPr/>
          <p:nvPr/>
        </p:nvPicPr>
        <p:blipFill>
          <a:blip r:embed="rId3">
            <a:extLst/>
          </a:blip>
          <a:stretch>
            <a:fillRect/>
          </a:stretch>
        </p:blipFill>
        <p:spPr>
          <a:xfrm>
            <a:off x="1011598" y="63435"/>
            <a:ext cx="10981603" cy="962673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6 at 18.2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1652"/>
            <a:ext cx="13040673" cy="5546375"/>
          </a:xfrm>
          <a:prstGeom prst="rect">
            <a:avLst/>
          </a:prstGeom>
        </p:spPr>
      </p:pic>
    </p:spTree>
    <p:extLst>
      <p:ext uri="{BB962C8B-B14F-4D97-AF65-F5344CB8AC3E}">
        <p14:creationId xmlns:p14="http://schemas.microsoft.com/office/powerpoint/2010/main" val="81643668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pPr>
            <a:r>
              <a:rPr sz="8400"/>
              <a:t>BetterCrypto CipherSuite</a:t>
            </a:r>
          </a:p>
        </p:txBody>
      </p:sp>
      <p:sp>
        <p:nvSpPr>
          <p:cNvPr id="133" name="Shape 133"/>
          <p:cNvSpPr>
            <a:spLocks noGrp="1"/>
          </p:cNvSpPr>
          <p:nvPr>
            <p:ph type="body" idx="1"/>
          </p:nvPr>
        </p:nvSpPr>
        <p:spPr>
          <a:xfrm>
            <a:off x="1270000" y="2908300"/>
            <a:ext cx="10464800" cy="6330355"/>
          </a:xfrm>
          <a:prstGeom prst="rect">
            <a:avLst/>
          </a:prstGeom>
        </p:spPr>
        <p:txBody>
          <a:bodyPr/>
          <a:lstStyle/>
          <a:p>
            <a:pPr lvl="0">
              <a:defRPr sz="1800"/>
            </a:pPr>
            <a:r>
              <a:rPr sz="4200" dirty="0"/>
              <a:t>2 cipher suites</a:t>
            </a:r>
          </a:p>
          <a:p>
            <a:pPr lvl="1">
              <a:defRPr sz="1800"/>
            </a:pPr>
            <a:r>
              <a:rPr sz="4200" dirty="0"/>
              <a:t>version A</a:t>
            </a:r>
          </a:p>
          <a:p>
            <a:pPr lvl="2">
              <a:defRPr sz="1800"/>
            </a:pPr>
            <a:r>
              <a:rPr lang="nl-BE" sz="4200" dirty="0" smtClean="0"/>
              <a:t>st</a:t>
            </a:r>
            <a:r>
              <a:rPr sz="4200" dirty="0" smtClean="0"/>
              <a:t>ronger</a:t>
            </a:r>
            <a:endParaRPr sz="4200" dirty="0"/>
          </a:p>
          <a:p>
            <a:pPr lvl="2">
              <a:defRPr sz="1800"/>
            </a:pPr>
            <a:r>
              <a:rPr lang="nl-BE" sz="4200" dirty="0" smtClean="0"/>
              <a:t>fewer </a:t>
            </a:r>
            <a:r>
              <a:rPr sz="4200" dirty="0" smtClean="0"/>
              <a:t>supported client</a:t>
            </a:r>
            <a:r>
              <a:rPr lang="nl-BE" sz="4200" dirty="0" smtClean="0"/>
              <a:t>s</a:t>
            </a:r>
            <a:endParaRPr sz="4200" dirty="0"/>
          </a:p>
          <a:p>
            <a:pPr lvl="1">
              <a:defRPr sz="1800"/>
            </a:pPr>
            <a:r>
              <a:rPr sz="4200" dirty="0"/>
              <a:t>version B</a:t>
            </a:r>
          </a:p>
          <a:p>
            <a:pPr lvl="2">
              <a:defRPr sz="1800"/>
            </a:pPr>
            <a:r>
              <a:rPr sz="4200" dirty="0"/>
              <a:t>weaker</a:t>
            </a:r>
          </a:p>
          <a:p>
            <a:pPr lvl="2">
              <a:defRPr sz="1800"/>
            </a:pPr>
            <a:r>
              <a:rPr sz="4200" dirty="0"/>
              <a:t>more “universal”</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Some</a:t>
            </a:r>
            <a:r>
              <a:rPr lang="de-DE" dirty="0" smtClean="0"/>
              <a:t> </a:t>
            </a:r>
            <a:r>
              <a:rPr lang="de-DE" dirty="0" err="1" smtClean="0"/>
              <a:t>general</a:t>
            </a:r>
            <a:r>
              <a:rPr lang="de-DE" dirty="0" smtClean="0"/>
              <a:t> </a:t>
            </a:r>
            <a:r>
              <a:rPr lang="de-DE" dirty="0" err="1" smtClean="0"/>
              <a:t>thoughts</a:t>
            </a:r>
            <a:r>
              <a:rPr lang="de-DE" dirty="0" smtClean="0"/>
              <a:t> on </a:t>
            </a:r>
            <a:r>
              <a:rPr lang="de-DE" dirty="0" err="1" smtClean="0"/>
              <a:t>settings</a:t>
            </a:r>
            <a:endParaRPr lang="de-DE" dirty="0"/>
          </a:p>
        </p:txBody>
      </p:sp>
      <p:sp>
        <p:nvSpPr>
          <p:cNvPr id="3" name="Inhaltsplatzhalter 2"/>
          <p:cNvSpPr>
            <a:spLocks noGrp="1"/>
          </p:cNvSpPr>
          <p:nvPr>
            <p:ph idx="1"/>
          </p:nvPr>
        </p:nvSpPr>
        <p:spPr>
          <a:xfrm>
            <a:off x="1270000" y="3262454"/>
            <a:ext cx="10464800" cy="5715000"/>
          </a:xfrm>
        </p:spPr>
        <p:txBody>
          <a:bodyPr>
            <a:normAutofit fontScale="92500"/>
          </a:bodyPr>
          <a:lstStyle/>
          <a:p>
            <a:r>
              <a:rPr lang="de-DE" sz="4800" dirty="0"/>
              <a:t>General</a:t>
            </a:r>
          </a:p>
          <a:p>
            <a:pPr lvl="1"/>
            <a:r>
              <a:rPr lang="de-DE" sz="3600" dirty="0" err="1"/>
              <a:t>Disable</a:t>
            </a:r>
            <a:r>
              <a:rPr lang="de-DE" sz="3600" dirty="0"/>
              <a:t> SSL 2.0 (</a:t>
            </a:r>
            <a:r>
              <a:rPr lang="de-DE" sz="3600" dirty="0" err="1"/>
              <a:t>weak</a:t>
            </a:r>
            <a:r>
              <a:rPr lang="de-DE" sz="3600" dirty="0"/>
              <a:t> </a:t>
            </a:r>
            <a:r>
              <a:rPr lang="de-DE" sz="3600" dirty="0" err="1"/>
              <a:t>algorithms</a:t>
            </a:r>
            <a:r>
              <a:rPr lang="de-DE" sz="3600" dirty="0"/>
              <a:t>)</a:t>
            </a:r>
          </a:p>
          <a:p>
            <a:pPr lvl="1"/>
            <a:r>
              <a:rPr lang="de-DE" sz="3600" dirty="0" err="1"/>
              <a:t>Disable</a:t>
            </a:r>
            <a:r>
              <a:rPr lang="de-DE" sz="3600" dirty="0"/>
              <a:t> SSL 3.0 (BEAST </a:t>
            </a:r>
            <a:r>
              <a:rPr lang="de-DE" sz="3600" dirty="0" err="1"/>
              <a:t>vs</a:t>
            </a:r>
            <a:r>
              <a:rPr lang="de-DE" sz="3600" dirty="0"/>
              <a:t> IE/XP)</a:t>
            </a:r>
          </a:p>
          <a:p>
            <a:pPr lvl="1"/>
            <a:r>
              <a:rPr lang="de-DE" sz="3600" dirty="0" err="1"/>
              <a:t>Enable</a:t>
            </a:r>
            <a:r>
              <a:rPr lang="de-DE" sz="3600" dirty="0"/>
              <a:t> TLS 1.0 </a:t>
            </a:r>
            <a:r>
              <a:rPr lang="de-DE" sz="3600" dirty="0" err="1"/>
              <a:t>or</a:t>
            </a:r>
            <a:r>
              <a:rPr lang="de-DE" sz="3600" dirty="0"/>
              <a:t> </a:t>
            </a:r>
            <a:r>
              <a:rPr lang="de-DE" sz="3600" dirty="0" err="1" smtClean="0"/>
              <a:t>preferably</a:t>
            </a:r>
            <a:r>
              <a:rPr lang="de-DE" sz="3600" dirty="0" smtClean="0"/>
              <a:t> </a:t>
            </a:r>
            <a:r>
              <a:rPr lang="de-DE" sz="3600" dirty="0" err="1" smtClean="0"/>
              <a:t>better</a:t>
            </a:r>
            <a:endParaRPr lang="de-DE" sz="3600" dirty="0"/>
          </a:p>
          <a:p>
            <a:pPr lvl="1"/>
            <a:r>
              <a:rPr lang="de-DE" sz="3600" dirty="0" err="1"/>
              <a:t>Disable</a:t>
            </a:r>
            <a:r>
              <a:rPr lang="de-DE" sz="3600" dirty="0"/>
              <a:t> TLS-</a:t>
            </a:r>
            <a:r>
              <a:rPr lang="de-DE" sz="3600" dirty="0" err="1"/>
              <a:t>Compression</a:t>
            </a:r>
            <a:r>
              <a:rPr lang="de-DE" sz="3600" dirty="0"/>
              <a:t> (SSL-CRIME </a:t>
            </a:r>
            <a:r>
              <a:rPr lang="de-DE" sz="3600" dirty="0" err="1"/>
              <a:t>Attack</a:t>
            </a:r>
            <a:r>
              <a:rPr lang="de-DE" sz="3600" dirty="0"/>
              <a:t>)</a:t>
            </a:r>
          </a:p>
          <a:p>
            <a:pPr lvl="1"/>
            <a:r>
              <a:rPr lang="de-DE" sz="3600" dirty="0" err="1"/>
              <a:t>Implement</a:t>
            </a:r>
            <a:r>
              <a:rPr lang="de-DE" sz="3600" dirty="0"/>
              <a:t> HSTS (HTTP </a:t>
            </a:r>
            <a:r>
              <a:rPr lang="de-DE" sz="3600" dirty="0" err="1"/>
              <a:t>Strict</a:t>
            </a:r>
            <a:r>
              <a:rPr lang="de-DE" sz="3600" dirty="0"/>
              <a:t> Transport Security</a:t>
            </a:r>
            <a:r>
              <a:rPr lang="de-DE" sz="3600" dirty="0" smtClean="0"/>
              <a:t>)</a:t>
            </a:r>
            <a:endParaRPr lang="de-DE" sz="3600" dirty="0"/>
          </a:p>
        </p:txBody>
      </p:sp>
    </p:spTree>
    <p:extLst>
      <p:ext uri="{BB962C8B-B14F-4D97-AF65-F5344CB8AC3E}">
        <p14:creationId xmlns:p14="http://schemas.microsoft.com/office/powerpoint/2010/main" val="19007881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pPr>
            <a:r>
              <a:rPr sz="8400"/>
              <a:t>Cipher Suite A</a:t>
            </a:r>
          </a:p>
        </p:txBody>
      </p:sp>
      <p:sp>
        <p:nvSpPr>
          <p:cNvPr id="136" name="Shape 136"/>
          <p:cNvSpPr>
            <a:spLocks noGrp="1"/>
          </p:cNvSpPr>
          <p:nvPr>
            <p:ph type="body" idx="1"/>
          </p:nvPr>
        </p:nvSpPr>
        <p:spPr>
          <a:xfrm>
            <a:off x="1270000" y="2501900"/>
            <a:ext cx="10464800" cy="4216400"/>
          </a:xfrm>
          <a:prstGeom prst="rect">
            <a:avLst/>
          </a:prstGeom>
        </p:spPr>
        <p:txBody>
          <a:bodyPr/>
          <a:lstStyle/>
          <a:p>
            <a:pPr lvl="0">
              <a:defRPr sz="1800"/>
            </a:pPr>
            <a:r>
              <a:rPr sz="4200"/>
              <a:t>TLS 1.2</a:t>
            </a:r>
          </a:p>
          <a:p>
            <a:pPr lvl="0">
              <a:defRPr sz="1800"/>
            </a:pPr>
            <a:r>
              <a:rPr sz="4200"/>
              <a:t>Perfect forward secrecy / ephemeral Diffie Hellman</a:t>
            </a:r>
          </a:p>
          <a:p>
            <a:pPr lvl="0">
              <a:defRPr sz="1800"/>
            </a:pPr>
            <a:r>
              <a:rPr sz="4200"/>
              <a:t>Strong MACs (SHA-2) or</a:t>
            </a:r>
          </a:p>
          <a:p>
            <a:pPr lvl="0">
              <a:defRPr sz="1800"/>
            </a:pPr>
            <a:r>
              <a:rPr sz="4200"/>
              <a:t>GCM as Authenticated Encryption scheme</a:t>
            </a:r>
          </a:p>
        </p:txBody>
      </p:sp>
      <p:pic>
        <p:nvPicPr>
          <p:cNvPr id="137" name="pasted-image.pdf"/>
          <p:cNvPicPr/>
          <p:nvPr/>
        </p:nvPicPr>
        <p:blipFill>
          <a:blip r:embed="rId3">
            <a:extLst/>
          </a:blip>
          <a:stretch>
            <a:fillRect/>
          </a:stretch>
        </p:blipFill>
        <p:spPr>
          <a:xfrm>
            <a:off x="356578" y="7020837"/>
            <a:ext cx="12291644" cy="24384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lvl="0">
              <a:defRPr sz="1800"/>
            </a:pPr>
            <a:r>
              <a:rPr sz="8400"/>
              <a:t>CiperSuite B</a:t>
            </a:r>
          </a:p>
        </p:txBody>
      </p:sp>
      <p:sp>
        <p:nvSpPr>
          <p:cNvPr id="140" name="Shape 140"/>
          <p:cNvSpPr>
            <a:spLocks noGrp="1"/>
          </p:cNvSpPr>
          <p:nvPr>
            <p:ph type="body" idx="1"/>
          </p:nvPr>
        </p:nvSpPr>
        <p:spPr>
          <a:xfrm>
            <a:off x="1270000" y="4597474"/>
            <a:ext cx="10464800" cy="2057252"/>
          </a:xfrm>
          <a:prstGeom prst="rect">
            <a:avLst/>
          </a:prstGeom>
        </p:spPr>
        <p:txBody>
          <a:bodyPr/>
          <a:lstStyle/>
          <a:p>
            <a:pPr lvl="0">
              <a:defRPr sz="1800"/>
            </a:pPr>
            <a:r>
              <a:rPr sz="4200"/>
              <a:t>TLS 1.2, TLS 1.1, TLS 1.0</a:t>
            </a:r>
          </a:p>
          <a:p>
            <a:pPr lvl="0">
              <a:defRPr sz="1800"/>
            </a:pPr>
            <a:r>
              <a:rPr sz="4200"/>
              <a:t>Allowing SHA-1</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a:pPr>
            <a:r>
              <a:rPr sz="8400"/>
              <a:t>Cipher Suite B</a:t>
            </a:r>
          </a:p>
        </p:txBody>
      </p:sp>
      <p:pic>
        <p:nvPicPr>
          <p:cNvPr id="143" name="pasted-image.pdf"/>
          <p:cNvPicPr/>
          <p:nvPr/>
        </p:nvPicPr>
        <p:blipFill>
          <a:blip r:embed="rId3">
            <a:extLst/>
          </a:blip>
          <a:stretch>
            <a:fillRect/>
          </a:stretch>
        </p:blipFill>
        <p:spPr>
          <a:xfrm>
            <a:off x="696412" y="2135648"/>
            <a:ext cx="11611976" cy="762304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270000" y="0"/>
            <a:ext cx="10464800" cy="1822421"/>
          </a:xfrm>
          <a:prstGeom prst="rect">
            <a:avLst/>
          </a:prstGeom>
        </p:spPr>
        <p:txBody>
          <a:bodyPr/>
          <a:lstStyle/>
          <a:p>
            <a:pPr lvl="0">
              <a:defRPr sz="1800"/>
            </a:pPr>
            <a:r>
              <a:rPr sz="8000" dirty="0"/>
              <a:t>Compatibility (B suite)</a:t>
            </a:r>
          </a:p>
        </p:txBody>
      </p:sp>
      <p:pic>
        <p:nvPicPr>
          <p:cNvPr id="151" name="pasted-image.pdf"/>
          <p:cNvPicPr/>
          <p:nvPr/>
        </p:nvPicPr>
        <p:blipFill>
          <a:blip r:embed="rId3">
            <a:extLst/>
          </a:blip>
          <a:stretch>
            <a:fillRect/>
          </a:stretch>
        </p:blipFill>
        <p:spPr>
          <a:xfrm>
            <a:off x="1561386" y="1527285"/>
            <a:ext cx="10173414" cy="821418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Settings</a:t>
            </a:r>
            <a:endParaRPr lang="en-US" dirty="0"/>
          </a:p>
        </p:txBody>
      </p:sp>
      <p:pic>
        <p:nvPicPr>
          <p:cNvPr id="2" name="Picture 1"/>
          <p:cNvPicPr>
            <a:picLocks noChangeAspect="1"/>
          </p:cNvPicPr>
          <p:nvPr/>
        </p:nvPicPr>
        <p:blipFill>
          <a:blip r:embed="rId2"/>
          <a:stretch>
            <a:fillRect/>
          </a:stretch>
        </p:blipFill>
        <p:spPr>
          <a:xfrm>
            <a:off x="2110991" y="1416934"/>
            <a:ext cx="8923599" cy="5949066"/>
          </a:xfrm>
          <a:prstGeom prst="rect">
            <a:avLst/>
          </a:prstGeom>
        </p:spPr>
      </p:pic>
    </p:spTree>
    <p:extLst>
      <p:ext uri="{BB962C8B-B14F-4D97-AF65-F5344CB8AC3E}">
        <p14:creationId xmlns:p14="http://schemas.microsoft.com/office/powerpoint/2010/main" val="409412148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a:pPr>
            <a:r>
              <a:rPr sz="8400"/>
              <a:t>Tools covered</a:t>
            </a:r>
          </a:p>
        </p:txBody>
      </p:sp>
      <p:sp>
        <p:nvSpPr>
          <p:cNvPr id="154" name="Shape 154"/>
          <p:cNvSpPr>
            <a:spLocks noGrp="1"/>
          </p:cNvSpPr>
          <p:nvPr>
            <p:ph type="body" idx="1"/>
          </p:nvPr>
        </p:nvSpPr>
        <p:spPr>
          <a:prstGeom prst="rect">
            <a:avLst/>
          </a:prstGeom>
        </p:spPr>
        <p:txBody>
          <a:bodyPr/>
          <a:lstStyle/>
          <a:p>
            <a:pPr lvl="0">
              <a:defRPr sz="1800"/>
            </a:pPr>
            <a:r>
              <a:rPr sz="4200"/>
              <a:t>Webservers</a:t>
            </a:r>
          </a:p>
          <a:p>
            <a:pPr lvl="1">
              <a:defRPr sz="1800"/>
            </a:pPr>
            <a:r>
              <a:rPr sz="4200"/>
              <a:t>Apache</a:t>
            </a:r>
          </a:p>
          <a:p>
            <a:pPr lvl="1">
              <a:defRPr sz="1800"/>
            </a:pPr>
            <a:r>
              <a:rPr sz="4200"/>
              <a:t>lighttpd</a:t>
            </a:r>
          </a:p>
          <a:p>
            <a:pPr lvl="1">
              <a:defRPr sz="1800"/>
            </a:pPr>
            <a:r>
              <a:rPr sz="4200"/>
              <a:t>nginx</a:t>
            </a:r>
          </a:p>
          <a:p>
            <a:pPr lvl="1">
              <a:defRPr sz="1800"/>
            </a:pPr>
            <a:r>
              <a:rPr sz="4200"/>
              <a:t>Microsoft IIS</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807" y="3525713"/>
            <a:ext cx="12346329"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600" b="0" i="0" u="none" strike="noStrike" cap="none" spc="0" normalizeH="0" baseline="0" dirty="0" smtClean="0">
                <a:ln>
                  <a:noFill/>
                </a:ln>
                <a:solidFill>
                  <a:srgbClr val="000000"/>
                </a:solidFill>
                <a:effectLst/>
                <a:uFillTx/>
                <a:latin typeface="+mn-lt"/>
                <a:ea typeface="+mn-ea"/>
                <a:cs typeface="+mn-cs"/>
                <a:sym typeface="Gill Sans"/>
              </a:rPr>
              <a:t>Don’t give them anything</a:t>
            </a:r>
            <a:r>
              <a:rPr kumimoji="0" lang="en-US" sz="6600" b="0" i="0" u="none" strike="noStrike" cap="none" spc="0" normalizeH="0" dirty="0" smtClean="0">
                <a:ln>
                  <a:noFill/>
                </a:ln>
                <a:solidFill>
                  <a:srgbClr val="000000"/>
                </a:solidFill>
                <a:effectLst/>
                <a:uFillTx/>
                <a:latin typeface="+mn-lt"/>
                <a:ea typeface="+mn-ea"/>
                <a:cs typeface="+mn-cs"/>
                <a:sym typeface="Gill Sans"/>
              </a:rPr>
              <a:t> for free</a:t>
            </a:r>
            <a:endParaRPr kumimoji="0" lang="en-US" sz="6600" b="0" i="0" u="none" strike="noStrike" cap="none" spc="0" normalizeH="0" baseline="0" dirty="0">
              <a:ln>
                <a:noFill/>
              </a:ln>
              <a:solidFill>
                <a:srgbClr val="000000"/>
              </a:solidFill>
              <a:effectLst/>
              <a:uFillTx/>
              <a:latin typeface="+mn-lt"/>
              <a:ea typeface="+mn-ea"/>
              <a:cs typeface="+mn-cs"/>
              <a:sym typeface="Gill Sans"/>
            </a:endParaRPr>
          </a:p>
        </p:txBody>
      </p:sp>
      <p:sp>
        <p:nvSpPr>
          <p:cNvPr id="4" name="TextBox 3"/>
          <p:cNvSpPr txBox="1"/>
          <p:nvPr/>
        </p:nvSpPr>
        <p:spPr>
          <a:xfrm>
            <a:off x="2549003" y="5072381"/>
            <a:ext cx="7873950"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400" b="0" i="0" u="none" strike="noStrike" cap="none" spc="0" normalizeH="0" baseline="0" dirty="0" smtClean="0">
                <a:ln>
                  <a:noFill/>
                </a:ln>
                <a:solidFill>
                  <a:schemeClr val="bg1">
                    <a:lumMod val="50000"/>
                  </a:schemeClr>
                </a:solidFill>
                <a:effectLst/>
                <a:uFillTx/>
                <a:latin typeface="+mn-lt"/>
                <a:ea typeface="+mn-ea"/>
                <a:cs typeface="+mn-cs"/>
                <a:sym typeface="Gill Sans"/>
              </a:rPr>
              <a:t>It’s your home, your fight!</a:t>
            </a:r>
            <a:endParaRPr kumimoji="0" lang="en-US" sz="5400" b="0" i="0" u="none" strike="noStrike" cap="none" spc="0" normalizeH="0" baseline="0" dirty="0">
              <a:ln>
                <a:noFill/>
              </a:ln>
              <a:solidFill>
                <a:schemeClr val="bg1">
                  <a:lumMod val="50000"/>
                </a:schemeClr>
              </a:solidFill>
              <a:effectLst/>
              <a:uFillTx/>
              <a:latin typeface="+mn-lt"/>
              <a:ea typeface="+mn-ea"/>
              <a:cs typeface="+mn-cs"/>
              <a:sym typeface="Gill Sans"/>
            </a:endParaRPr>
          </a:p>
        </p:txBody>
      </p:sp>
    </p:spTree>
    <p:extLst>
      <p:ext uri="{BB962C8B-B14F-4D97-AF65-F5344CB8AC3E}">
        <p14:creationId xmlns:p14="http://schemas.microsoft.com/office/powerpoint/2010/main" val="4124794264"/>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lvl="0">
              <a:defRPr sz="1800"/>
            </a:pPr>
            <a:r>
              <a:rPr sz="8400"/>
              <a:t>Tools covered</a:t>
            </a:r>
          </a:p>
        </p:txBody>
      </p:sp>
      <p:sp>
        <p:nvSpPr>
          <p:cNvPr id="157" name="Shape 157"/>
          <p:cNvSpPr>
            <a:spLocks noGrp="1"/>
          </p:cNvSpPr>
          <p:nvPr>
            <p:ph type="body" idx="1"/>
          </p:nvPr>
        </p:nvSpPr>
        <p:spPr>
          <a:prstGeom prst="rect">
            <a:avLst/>
          </a:prstGeom>
        </p:spPr>
        <p:txBody>
          <a:bodyPr/>
          <a:lstStyle/>
          <a:p>
            <a:pPr lvl="0">
              <a:defRPr sz="1800"/>
            </a:pPr>
            <a:r>
              <a:rPr sz="4200"/>
              <a:t>SSH</a:t>
            </a:r>
          </a:p>
          <a:p>
            <a:pPr lvl="1">
              <a:defRPr sz="1800"/>
            </a:pPr>
            <a:r>
              <a:rPr sz="4200"/>
              <a:t>Open SSH</a:t>
            </a:r>
          </a:p>
          <a:p>
            <a:pPr lvl="1">
              <a:defRPr sz="1800"/>
            </a:pPr>
            <a:r>
              <a:rPr sz="4200"/>
              <a:t>Cisco ASA</a:t>
            </a:r>
          </a:p>
          <a:p>
            <a:pPr lvl="1">
              <a:defRPr sz="1800"/>
            </a:pPr>
            <a:r>
              <a:rPr sz="4200"/>
              <a:t>Cisco IOS</a:t>
            </a: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pPr lvl="0">
              <a:defRPr sz="1800"/>
            </a:pPr>
            <a:r>
              <a:rPr sz="8400"/>
              <a:t>Tools covered</a:t>
            </a:r>
          </a:p>
        </p:txBody>
      </p:sp>
      <p:sp>
        <p:nvSpPr>
          <p:cNvPr id="160" name="Shape 160"/>
          <p:cNvSpPr>
            <a:spLocks noGrp="1"/>
          </p:cNvSpPr>
          <p:nvPr>
            <p:ph type="body" idx="1"/>
          </p:nvPr>
        </p:nvSpPr>
        <p:spPr>
          <a:prstGeom prst="rect">
            <a:avLst/>
          </a:prstGeom>
        </p:spPr>
        <p:txBody>
          <a:bodyPr/>
          <a:lstStyle/>
          <a:p>
            <a:pPr lvl="0">
              <a:defRPr sz="1800"/>
            </a:pPr>
            <a:r>
              <a:rPr sz="4200"/>
              <a:t>Mail servers</a:t>
            </a:r>
          </a:p>
          <a:p>
            <a:pPr lvl="1">
              <a:defRPr sz="1800"/>
            </a:pPr>
            <a:r>
              <a:rPr sz="4200"/>
              <a:t>Dovecot</a:t>
            </a:r>
          </a:p>
          <a:p>
            <a:pPr lvl="1">
              <a:defRPr sz="1800"/>
            </a:pPr>
            <a:r>
              <a:rPr sz="4200"/>
              <a:t>cyrus-imapd</a:t>
            </a:r>
          </a:p>
          <a:p>
            <a:pPr lvl="1">
              <a:defRPr sz="1800"/>
            </a:pPr>
            <a:r>
              <a:rPr sz="4200"/>
              <a:t>Postfix</a:t>
            </a:r>
          </a:p>
          <a:p>
            <a:pPr lvl="1">
              <a:defRPr sz="1800"/>
            </a:pPr>
            <a:r>
              <a:rPr sz="4200"/>
              <a:t>Exim</a:t>
            </a: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a:pPr>
            <a:r>
              <a:rPr sz="8400"/>
              <a:t>Tools covered</a:t>
            </a:r>
          </a:p>
        </p:txBody>
      </p:sp>
      <p:sp>
        <p:nvSpPr>
          <p:cNvPr id="163" name="Shape 163"/>
          <p:cNvSpPr>
            <a:spLocks noGrp="1"/>
          </p:cNvSpPr>
          <p:nvPr>
            <p:ph type="body" idx="1"/>
          </p:nvPr>
        </p:nvSpPr>
        <p:spPr>
          <a:xfrm>
            <a:off x="1270000" y="2286000"/>
            <a:ext cx="10464800" cy="7202686"/>
          </a:xfrm>
          <a:prstGeom prst="rect">
            <a:avLst/>
          </a:prstGeom>
        </p:spPr>
        <p:txBody>
          <a:bodyPr/>
          <a:lstStyle/>
          <a:p>
            <a:pPr lvl="0">
              <a:defRPr sz="1800"/>
            </a:pPr>
            <a:r>
              <a:rPr sz="4200"/>
              <a:t>VPN</a:t>
            </a:r>
          </a:p>
          <a:p>
            <a:pPr lvl="1">
              <a:defRPr sz="1800"/>
            </a:pPr>
            <a:r>
              <a:rPr sz="4200"/>
              <a:t>IPSec</a:t>
            </a:r>
          </a:p>
          <a:p>
            <a:pPr lvl="1">
              <a:defRPr sz="1800"/>
            </a:pPr>
            <a:r>
              <a:rPr sz="4200"/>
              <a:t>CheckPoint Firewall-1</a:t>
            </a:r>
          </a:p>
          <a:p>
            <a:pPr lvl="1">
              <a:defRPr sz="1800"/>
            </a:pPr>
            <a:r>
              <a:rPr sz="4200"/>
              <a:t>OpenVPN</a:t>
            </a:r>
          </a:p>
          <a:p>
            <a:pPr lvl="1">
              <a:defRPr sz="1800"/>
            </a:pPr>
            <a:r>
              <a:rPr sz="4200"/>
              <a:t>PPPTP</a:t>
            </a:r>
          </a:p>
          <a:p>
            <a:pPr lvl="1">
              <a:defRPr sz="1800"/>
            </a:pPr>
            <a:r>
              <a:rPr sz="4200"/>
              <a:t>Cisco ASA</a:t>
            </a:r>
          </a:p>
          <a:p>
            <a:pPr lvl="1">
              <a:defRPr sz="1800"/>
            </a:pPr>
            <a:r>
              <a:rPr sz="4200"/>
              <a:t>OpenSWAN</a:t>
            </a:r>
          </a:p>
          <a:p>
            <a:pPr lvl="1">
              <a:defRPr sz="1800"/>
            </a:pPr>
            <a:r>
              <a:rPr sz="4200"/>
              <a:t>tinc</a:t>
            </a: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pPr lvl="0">
              <a:defRPr sz="1800"/>
            </a:pPr>
            <a:r>
              <a:rPr sz="8400"/>
              <a:t>Tools covered</a:t>
            </a:r>
          </a:p>
        </p:txBody>
      </p:sp>
      <p:sp>
        <p:nvSpPr>
          <p:cNvPr id="166" name="Shape 166"/>
          <p:cNvSpPr>
            <a:spLocks noGrp="1"/>
          </p:cNvSpPr>
          <p:nvPr>
            <p:ph type="body" idx="1"/>
          </p:nvPr>
        </p:nvSpPr>
        <p:spPr>
          <a:xfrm>
            <a:off x="1270000" y="2768600"/>
            <a:ext cx="10464800" cy="6449963"/>
          </a:xfrm>
          <a:prstGeom prst="rect">
            <a:avLst/>
          </a:prstGeom>
        </p:spPr>
        <p:txBody>
          <a:bodyPr/>
          <a:lstStyle/>
          <a:p>
            <a:pPr lvl="0">
              <a:defRPr sz="1800"/>
            </a:pPr>
            <a:r>
              <a:rPr sz="4200"/>
              <a:t>PGP/GPG</a:t>
            </a:r>
          </a:p>
          <a:p>
            <a:pPr lvl="0">
              <a:defRPr sz="1800"/>
            </a:pPr>
            <a:r>
              <a:rPr sz="4200"/>
              <a:t>IPMI/ILO</a:t>
            </a:r>
          </a:p>
          <a:p>
            <a:pPr lvl="0">
              <a:defRPr sz="1800"/>
            </a:pPr>
            <a:r>
              <a:rPr sz="4200"/>
              <a:t>Instant Messaging</a:t>
            </a:r>
          </a:p>
          <a:p>
            <a:pPr lvl="1">
              <a:defRPr sz="1800"/>
            </a:pPr>
            <a:r>
              <a:rPr sz="4200"/>
              <a:t>ejabberd</a:t>
            </a:r>
          </a:p>
          <a:p>
            <a:pPr lvl="1">
              <a:defRPr sz="1800"/>
            </a:pPr>
            <a:r>
              <a:rPr sz="4200"/>
              <a:t>OTR</a:t>
            </a:r>
          </a:p>
          <a:p>
            <a:pPr lvl="1">
              <a:defRPr sz="1800"/>
            </a:pPr>
            <a:r>
              <a:rPr sz="4200"/>
              <a:t>Charybdis</a:t>
            </a:r>
          </a:p>
          <a:p>
            <a:pPr lvl="1">
              <a:defRPr sz="1800"/>
            </a:pPr>
            <a:r>
              <a:rPr sz="4200"/>
              <a:t>SILC</a:t>
            </a: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p>
            <a:pPr lvl="0">
              <a:defRPr sz="1800"/>
            </a:pPr>
            <a:r>
              <a:rPr sz="8400"/>
              <a:t>Tools covered</a:t>
            </a:r>
          </a:p>
        </p:txBody>
      </p:sp>
      <p:sp>
        <p:nvSpPr>
          <p:cNvPr id="169" name="Shape 169"/>
          <p:cNvSpPr>
            <a:spLocks noGrp="1"/>
          </p:cNvSpPr>
          <p:nvPr>
            <p:ph type="body" idx="1"/>
          </p:nvPr>
        </p:nvSpPr>
        <p:spPr>
          <a:xfrm>
            <a:off x="1270000" y="2768600"/>
            <a:ext cx="10464800" cy="6449963"/>
          </a:xfrm>
          <a:prstGeom prst="rect">
            <a:avLst/>
          </a:prstGeom>
        </p:spPr>
        <p:txBody>
          <a:bodyPr/>
          <a:lstStyle/>
          <a:p>
            <a:pPr lvl="0">
              <a:defRPr sz="1800"/>
            </a:pPr>
            <a:r>
              <a:rPr sz="4200"/>
              <a:t>Database systems</a:t>
            </a:r>
          </a:p>
          <a:p>
            <a:pPr lvl="1">
              <a:defRPr sz="1800"/>
            </a:pPr>
            <a:r>
              <a:rPr sz="4200"/>
              <a:t>Oracle</a:t>
            </a:r>
          </a:p>
          <a:p>
            <a:pPr lvl="1">
              <a:defRPr sz="1800"/>
            </a:pPr>
            <a:r>
              <a:rPr sz="4200"/>
              <a:t>MySQL</a:t>
            </a:r>
          </a:p>
          <a:p>
            <a:pPr lvl="1">
              <a:defRPr sz="1800"/>
            </a:pPr>
            <a:r>
              <a:rPr sz="4200"/>
              <a:t>DB2</a:t>
            </a:r>
          </a:p>
          <a:p>
            <a:pPr lvl="1">
              <a:defRPr sz="1800"/>
            </a:pPr>
            <a:r>
              <a:rPr sz="4200"/>
              <a:t>PostgreSQL</a:t>
            </a: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pPr lvl="0">
              <a:defRPr sz="1800"/>
            </a:pPr>
            <a:r>
              <a:rPr sz="8400"/>
              <a:t>Tools covered</a:t>
            </a:r>
          </a:p>
        </p:txBody>
      </p:sp>
      <p:sp>
        <p:nvSpPr>
          <p:cNvPr id="172" name="Shape 172"/>
          <p:cNvSpPr>
            <a:spLocks noGrp="1"/>
          </p:cNvSpPr>
          <p:nvPr>
            <p:ph type="body" idx="1"/>
          </p:nvPr>
        </p:nvSpPr>
        <p:spPr>
          <a:xfrm>
            <a:off x="1270000" y="2768600"/>
            <a:ext cx="10464800" cy="6449963"/>
          </a:xfrm>
          <a:prstGeom prst="rect">
            <a:avLst/>
          </a:prstGeom>
        </p:spPr>
        <p:txBody>
          <a:bodyPr/>
          <a:lstStyle/>
          <a:p>
            <a:pPr lvl="0">
              <a:defRPr sz="1800"/>
            </a:pPr>
            <a:r>
              <a:rPr sz="4200" dirty="0"/>
              <a:t>Proxy</a:t>
            </a:r>
          </a:p>
          <a:p>
            <a:pPr lvl="1">
              <a:defRPr sz="1800"/>
            </a:pPr>
            <a:r>
              <a:rPr sz="4200" dirty="0"/>
              <a:t>squid</a:t>
            </a:r>
          </a:p>
          <a:p>
            <a:pPr lvl="1">
              <a:defRPr sz="1800"/>
            </a:pPr>
            <a:r>
              <a:rPr sz="4200" dirty="0"/>
              <a:t>Bluecoat</a:t>
            </a:r>
          </a:p>
          <a:p>
            <a:pPr lvl="1">
              <a:defRPr sz="1800"/>
            </a:pPr>
            <a:r>
              <a:rPr sz="4200" dirty="0"/>
              <a:t>Pound</a:t>
            </a:r>
          </a:p>
          <a:p>
            <a:pPr lvl="0">
              <a:defRPr sz="1800"/>
            </a:pPr>
            <a:r>
              <a:rPr sz="4200" dirty="0"/>
              <a:t>Kerberos</a:t>
            </a: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sz="8400"/>
              <a:t>Mail Encryption</a:t>
            </a:r>
          </a:p>
        </p:txBody>
      </p:sp>
      <p:sp>
        <p:nvSpPr>
          <p:cNvPr id="175" name="Shape 175"/>
          <p:cNvSpPr>
            <a:spLocks noGrp="1"/>
          </p:cNvSpPr>
          <p:nvPr>
            <p:ph type="body" idx="1"/>
          </p:nvPr>
        </p:nvSpPr>
        <p:spPr>
          <a:xfrm>
            <a:off x="1270000" y="2522179"/>
            <a:ext cx="11095364" cy="6825755"/>
          </a:xfrm>
          <a:prstGeom prst="rect">
            <a:avLst/>
          </a:prstGeom>
        </p:spPr>
        <p:txBody>
          <a:bodyPr/>
          <a:lstStyle/>
          <a:p>
            <a:pPr lvl="0">
              <a:lnSpc>
                <a:spcPct val="70000"/>
              </a:lnSpc>
              <a:defRPr sz="1800"/>
            </a:pPr>
            <a:r>
              <a:rPr lang="en-US" sz="3200" dirty="0"/>
              <a:t>GPG / PGP – end to end protection</a:t>
            </a:r>
          </a:p>
          <a:p>
            <a:pPr lvl="0">
              <a:lnSpc>
                <a:spcPct val="70000"/>
              </a:lnSpc>
              <a:defRPr sz="1800"/>
            </a:pPr>
            <a:endParaRPr lang="en-US" sz="3200" dirty="0"/>
          </a:p>
          <a:p>
            <a:pPr lvl="1">
              <a:lnSpc>
                <a:spcPct val="70000"/>
              </a:lnSpc>
              <a:defRPr sz="1800"/>
            </a:pPr>
            <a:r>
              <a:rPr lang="en-US" sz="3200" dirty="0" smtClean="0"/>
              <a:t>Use </a:t>
            </a:r>
            <a:r>
              <a:rPr lang="en-US" sz="3200" dirty="0"/>
              <a:t>public / private crypto to protect your emails	</a:t>
            </a:r>
          </a:p>
          <a:p>
            <a:pPr lvl="1">
              <a:lnSpc>
                <a:spcPct val="70000"/>
              </a:lnSpc>
              <a:defRPr sz="1800"/>
            </a:pPr>
            <a:endParaRPr lang="en-US" sz="3200" dirty="0"/>
          </a:p>
          <a:p>
            <a:pPr lvl="1">
              <a:lnSpc>
                <a:spcPct val="70000"/>
              </a:lnSpc>
              <a:defRPr sz="1800"/>
            </a:pPr>
            <a:r>
              <a:rPr lang="en-US" sz="3200" dirty="0" smtClean="0"/>
              <a:t> Chain </a:t>
            </a:r>
            <a:r>
              <a:rPr lang="en-US" sz="3200" dirty="0"/>
              <a:t>of trust	</a:t>
            </a:r>
          </a:p>
          <a:p>
            <a:pPr lvl="1">
              <a:lnSpc>
                <a:spcPct val="70000"/>
              </a:lnSpc>
              <a:defRPr sz="1800"/>
            </a:pPr>
            <a:endParaRPr lang="en-US" sz="3200" dirty="0"/>
          </a:p>
          <a:p>
            <a:pPr lvl="1">
              <a:lnSpc>
                <a:spcPct val="70000"/>
              </a:lnSpc>
              <a:defRPr sz="1800"/>
            </a:pPr>
            <a:r>
              <a:rPr lang="en-US" sz="3200" dirty="0" smtClean="0"/>
              <a:t>Independent </a:t>
            </a:r>
            <a:r>
              <a:rPr lang="en-US" sz="3200" dirty="0"/>
              <a:t>of the mail client / transport layer	</a:t>
            </a:r>
          </a:p>
          <a:p>
            <a:pPr lvl="1">
              <a:lnSpc>
                <a:spcPct val="70000"/>
              </a:lnSpc>
              <a:defRPr sz="1800"/>
            </a:pPr>
            <a:endParaRPr lang="en-US" sz="3200" dirty="0"/>
          </a:p>
          <a:p>
            <a:pPr lvl="1">
              <a:lnSpc>
                <a:spcPct val="70000"/>
              </a:lnSpc>
              <a:defRPr sz="1800"/>
            </a:pPr>
            <a:r>
              <a:rPr lang="en-US" sz="3200" dirty="0" smtClean="0"/>
              <a:t>Can </a:t>
            </a:r>
            <a:r>
              <a:rPr lang="en-US" sz="3200" dirty="0"/>
              <a:t>be used to verify author and/or protect content	</a:t>
            </a:r>
          </a:p>
          <a:p>
            <a:pPr lvl="0">
              <a:lnSpc>
                <a:spcPct val="70000"/>
              </a:lnSpc>
              <a:defRPr sz="1800"/>
            </a:pPr>
            <a:endParaRPr lang="en-US" sz="3200" dirty="0"/>
          </a:p>
          <a:p>
            <a:pPr lvl="0">
              <a:lnSpc>
                <a:spcPct val="70000"/>
              </a:lnSpc>
              <a:defRPr sz="1800"/>
            </a:pPr>
            <a:r>
              <a:rPr lang="en-US" sz="3200" dirty="0" smtClean="0"/>
              <a:t> STARTTLS </a:t>
            </a:r>
            <a:r>
              <a:rPr lang="en-US" sz="3200" dirty="0"/>
              <a:t>for SMTP – in transit</a:t>
            </a:r>
            <a:endParaRPr sz="6000" dirty="0"/>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lang="nl-BE" sz="8400" dirty="0" smtClean="0"/>
              <a:t>Let’s have a look</a:t>
            </a:r>
            <a:endParaRPr sz="8400" dirty="0"/>
          </a:p>
        </p:txBody>
      </p:sp>
      <p:pic>
        <p:nvPicPr>
          <p:cNvPr id="2" name="Picture 1" descr="Screen Shot 2014-05-28 at 06.3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743" y="2158844"/>
            <a:ext cx="5258803" cy="7411325"/>
          </a:xfrm>
          <a:prstGeom prst="rect">
            <a:avLst/>
          </a:prstGeom>
        </p:spPr>
      </p:pic>
    </p:spTree>
    <p:extLst>
      <p:ext uri="{BB962C8B-B14F-4D97-AF65-F5344CB8AC3E}">
        <p14:creationId xmlns:p14="http://schemas.microsoft.com/office/powerpoint/2010/main" val="541872599"/>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50804"/>
            <a:ext cx="10464800" cy="2438400"/>
          </a:xfrm>
        </p:spPr>
        <p:txBody>
          <a:bodyPr/>
          <a:lstStyle/>
          <a:p>
            <a:r>
              <a:rPr lang="de-DE" dirty="0" smtClean="0"/>
              <a:t>Apache</a:t>
            </a:r>
            <a:endParaRPr lang="de-DE" dirty="0"/>
          </a:p>
        </p:txBody>
      </p:sp>
      <p:sp>
        <p:nvSpPr>
          <p:cNvPr id="3" name="Inhaltsplatzhalter 2"/>
          <p:cNvSpPr>
            <a:spLocks noGrp="1"/>
          </p:cNvSpPr>
          <p:nvPr>
            <p:ph idx="1"/>
          </p:nvPr>
        </p:nvSpPr>
        <p:spPr>
          <a:xfrm>
            <a:off x="1261174" y="1938867"/>
            <a:ext cx="10464800" cy="5715000"/>
          </a:xfrm>
        </p:spPr>
        <p:txBody>
          <a:bodyPr/>
          <a:lstStyle/>
          <a:p>
            <a:pPr marL="0" indent="0">
              <a:buNone/>
            </a:pPr>
            <a:r>
              <a:rPr lang="de-DE" dirty="0" err="1" smtClean="0"/>
              <a:t>Selecting</a:t>
            </a:r>
            <a:r>
              <a:rPr lang="de-DE" dirty="0" smtClean="0"/>
              <a:t> </a:t>
            </a:r>
            <a:r>
              <a:rPr lang="de-DE" dirty="0" err="1" smtClean="0"/>
              <a:t>cipher</a:t>
            </a:r>
            <a:r>
              <a:rPr lang="de-DE" dirty="0" smtClean="0"/>
              <a:t> </a:t>
            </a:r>
            <a:r>
              <a:rPr lang="de-DE" dirty="0" err="1" smtClean="0"/>
              <a:t>suites</a:t>
            </a:r>
            <a:r>
              <a:rPr lang="de-DE" dirty="0" smtClean="0"/>
              <a:t>:</a:t>
            </a:r>
          </a:p>
          <a:p>
            <a:endParaRPr lang="de-DE" dirty="0"/>
          </a:p>
          <a:p>
            <a:endParaRPr lang="de-DE" dirty="0" smtClean="0"/>
          </a:p>
          <a:p>
            <a:endParaRPr lang="de-DE" dirty="0"/>
          </a:p>
          <a:p>
            <a:endParaRPr lang="de-DE" dirty="0" smtClean="0"/>
          </a:p>
          <a:p>
            <a:pPr marL="0" indent="0">
              <a:buNone/>
            </a:pPr>
            <a:r>
              <a:rPr lang="de-DE" dirty="0" err="1" smtClean="0"/>
              <a:t>Additionally</a:t>
            </a:r>
            <a:r>
              <a:rPr lang="de-DE" dirty="0" smtClean="0"/>
              <a:t>:</a:t>
            </a:r>
          </a:p>
          <a:p>
            <a:endParaRPr lang="de-DE" dirty="0"/>
          </a:p>
        </p:txBody>
      </p:sp>
      <p:sp>
        <p:nvSpPr>
          <p:cNvPr id="4" name="Textfeld 3"/>
          <p:cNvSpPr txBox="1"/>
          <p:nvPr/>
        </p:nvSpPr>
        <p:spPr>
          <a:xfrm>
            <a:off x="10378672" y="8712765"/>
            <a:ext cx="1975889" cy="777647"/>
          </a:xfrm>
          <a:prstGeom prst="rect">
            <a:avLst/>
          </a:prstGeom>
          <a:noFill/>
        </p:spPr>
        <p:txBody>
          <a:bodyPr wrap="square" lIns="130046" tIns="65023" rIns="130046" bIns="65023" rtlCol="0">
            <a:spAutoFit/>
          </a:bodyPr>
          <a:lstStyle/>
          <a:p>
            <a:r>
              <a:rPr lang="de-DE" dirty="0" smtClean="0"/>
              <a:t>Aaron</a:t>
            </a:r>
            <a:endParaRPr lang="de-DE" dirty="0"/>
          </a:p>
        </p:txBody>
      </p:sp>
      <p:pic>
        <p:nvPicPr>
          <p:cNvPr id="5" name="Bild 4"/>
          <p:cNvPicPr>
            <a:picLocks noChangeAspect="1"/>
          </p:cNvPicPr>
          <p:nvPr/>
        </p:nvPicPr>
        <p:blipFill>
          <a:blip r:embed="rId3"/>
          <a:stretch>
            <a:fillRect/>
          </a:stretch>
        </p:blipFill>
        <p:spPr>
          <a:xfrm>
            <a:off x="101601" y="2311817"/>
            <a:ext cx="12835467" cy="3897683"/>
          </a:xfrm>
          <a:prstGeom prst="rect">
            <a:avLst/>
          </a:prstGeom>
        </p:spPr>
      </p:pic>
      <p:pic>
        <p:nvPicPr>
          <p:cNvPr id="6" name="Bild 5"/>
          <p:cNvPicPr>
            <a:picLocks noChangeAspect="1"/>
          </p:cNvPicPr>
          <p:nvPr/>
        </p:nvPicPr>
        <p:blipFill>
          <a:blip r:embed="rId4"/>
          <a:stretch>
            <a:fillRect/>
          </a:stretch>
        </p:blipFill>
        <p:spPr>
          <a:xfrm>
            <a:off x="223722" y="7213600"/>
            <a:ext cx="12381868" cy="2150533"/>
          </a:xfrm>
          <a:prstGeom prst="rect">
            <a:avLst/>
          </a:prstGeom>
        </p:spPr>
      </p:pic>
      <p:sp>
        <p:nvSpPr>
          <p:cNvPr id="7" name="Ring 6"/>
          <p:cNvSpPr/>
          <p:nvPr/>
        </p:nvSpPr>
        <p:spPr>
          <a:xfrm>
            <a:off x="3614408" y="5781831"/>
            <a:ext cx="1065998"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
        <p:nvSpPr>
          <p:cNvPr id="9" name="Ring 8"/>
          <p:cNvSpPr/>
          <p:nvPr/>
        </p:nvSpPr>
        <p:spPr>
          <a:xfrm>
            <a:off x="9941260" y="5781831"/>
            <a:ext cx="2413301"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Tree>
    <p:extLst>
      <p:ext uri="{BB962C8B-B14F-4D97-AF65-F5344CB8AC3E}">
        <p14:creationId xmlns:p14="http://schemas.microsoft.com/office/powerpoint/2010/main" val="2204370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lnSpcReduction="10000"/>
          </a:bodyPr>
          <a:lstStyle/>
          <a:p>
            <a:r>
              <a:rPr lang="de-DE" dirty="0" smtClean="0"/>
              <a:t>SMTP </a:t>
            </a:r>
            <a:r>
              <a:rPr lang="de-DE" dirty="0" err="1" smtClean="0"/>
              <a:t>make</a:t>
            </a:r>
            <a:r>
              <a:rPr lang="de-DE" dirty="0" smtClean="0"/>
              <a:t> </a:t>
            </a:r>
            <a:r>
              <a:rPr lang="de-DE" dirty="0" err="1" smtClean="0"/>
              <a:t>use</a:t>
            </a:r>
            <a:r>
              <a:rPr lang="de-DE" dirty="0" smtClean="0"/>
              <a:t> </a:t>
            </a:r>
            <a:r>
              <a:rPr lang="de-DE" dirty="0" err="1" smtClean="0"/>
              <a:t>of</a:t>
            </a:r>
            <a:r>
              <a:rPr lang="de-DE" dirty="0" smtClean="0"/>
              <a:t> </a:t>
            </a:r>
            <a:r>
              <a:rPr lang="de-DE" dirty="0" err="1" smtClean="0"/>
              <a:t>opportunistic</a:t>
            </a:r>
            <a:r>
              <a:rPr lang="de-DE" dirty="0" smtClean="0"/>
              <a:t> TLS</a:t>
            </a:r>
          </a:p>
          <a:p>
            <a:r>
              <a:rPr lang="de-DE" dirty="0" smtClean="0"/>
              <a:t>3 </a:t>
            </a:r>
            <a:r>
              <a:rPr lang="de-DE" dirty="0" err="1" smtClean="0"/>
              <a:t>modes</a:t>
            </a:r>
            <a:r>
              <a:rPr lang="de-DE" dirty="0" smtClean="0"/>
              <a:t> </a:t>
            </a:r>
            <a:r>
              <a:rPr lang="de-DE" dirty="0" err="1" smtClean="0"/>
              <a:t>for</a:t>
            </a:r>
            <a:r>
              <a:rPr lang="de-DE" dirty="0" smtClean="0"/>
              <a:t> </a:t>
            </a:r>
            <a:r>
              <a:rPr lang="de-DE" dirty="0" err="1" smtClean="0"/>
              <a:t>mailservers</a:t>
            </a:r>
            <a:endParaRPr lang="de-DE" dirty="0" smtClean="0"/>
          </a:p>
          <a:p>
            <a:pPr lvl="1"/>
            <a:r>
              <a:rPr lang="de-DE" dirty="0" smtClean="0"/>
              <a:t>Mail Submission Agent (MSA)</a:t>
            </a:r>
          </a:p>
          <a:p>
            <a:pPr lvl="1"/>
            <a:r>
              <a:rPr lang="de-DE" dirty="0" err="1" smtClean="0"/>
              <a:t>Receiving</a:t>
            </a:r>
            <a:r>
              <a:rPr lang="de-DE" dirty="0" smtClean="0"/>
              <a:t> Mail Transmission Agent (MX)</a:t>
            </a:r>
          </a:p>
          <a:p>
            <a:pPr lvl="1"/>
            <a:r>
              <a:rPr lang="de-DE" dirty="0" err="1" smtClean="0"/>
              <a:t>Sending</a:t>
            </a:r>
            <a:r>
              <a:rPr lang="de-DE" dirty="0" smtClean="0"/>
              <a:t> Mail Transmission Agent </a:t>
            </a:r>
            <a:br>
              <a:rPr lang="de-DE" dirty="0" smtClean="0"/>
            </a:br>
            <a:r>
              <a:rPr lang="de-DE" dirty="0" smtClean="0"/>
              <a:t>(SMTP </a:t>
            </a:r>
            <a:r>
              <a:rPr lang="de-DE" dirty="0" err="1" smtClean="0"/>
              <a:t>client</a:t>
            </a:r>
            <a:r>
              <a:rPr lang="de-DE" dirty="0" smtClean="0"/>
              <a:t>)</a:t>
            </a:r>
          </a:p>
        </p:txBody>
      </p:sp>
    </p:spTree>
    <p:extLst>
      <p:ext uri="{BB962C8B-B14F-4D97-AF65-F5344CB8AC3E}">
        <p14:creationId xmlns:p14="http://schemas.microsoft.com/office/powerpoint/2010/main" val="457521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pPr>
            <a:r>
              <a:rPr sz="8400" dirty="0" smtClean="0"/>
              <a:t>Who</a:t>
            </a:r>
            <a:r>
              <a:rPr lang="en-US" sz="8400" dirty="0" smtClean="0"/>
              <a:t> (authors of bettercrypto)</a:t>
            </a:r>
            <a:endParaRPr sz="8400" dirty="0"/>
          </a:p>
        </p:txBody>
      </p:sp>
      <p:sp>
        <p:nvSpPr>
          <p:cNvPr id="51" name="Shape 51"/>
          <p:cNvSpPr>
            <a:spLocks noGrp="1"/>
          </p:cNvSpPr>
          <p:nvPr>
            <p:ph type="body" idx="1"/>
          </p:nvPr>
        </p:nvSpPr>
        <p:spPr>
          <a:xfrm>
            <a:off x="439886" y="2954139"/>
            <a:ext cx="12125029" cy="6413302"/>
          </a:xfrm>
          <a:prstGeom prst="rect">
            <a:avLst/>
          </a:prstGeom>
        </p:spPr>
        <p:txBody>
          <a:bodyPr spcCol="606251"/>
          <a:lstStyle/>
          <a:p>
            <a:pPr marL="0" lvl="0" indent="0" defTabSz="457200">
              <a:spcBef>
                <a:spcPts val="0"/>
              </a:spcBef>
              <a:buSzTx/>
              <a:buNone/>
              <a:defRPr sz="1800"/>
            </a:pPr>
            <a:r>
              <a:rPr sz="3200" dirty="0">
                <a:latin typeface="Calibri"/>
                <a:ea typeface="Calibri"/>
                <a:cs typeface="Calibri"/>
                <a:sym typeface="Calibri"/>
              </a:rPr>
              <a:t>Wolfgang Breyha (</a:t>
            </a:r>
            <a:r>
              <a:rPr sz="2600" dirty="0">
                <a:latin typeface="Calibri"/>
                <a:ea typeface="Calibri"/>
                <a:cs typeface="Calibri"/>
                <a:sym typeface="Calibri"/>
              </a:rPr>
              <a:t>uni VIE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David Durvaux (</a:t>
            </a:r>
            <a:r>
              <a:rPr sz="2600" dirty="0">
                <a:latin typeface="Calibri"/>
                <a:ea typeface="Calibri"/>
                <a:cs typeface="Calibri"/>
                <a:sym typeface="Calibri"/>
              </a:rPr>
              <a:t>CERT.be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Tobias Dussa (</a:t>
            </a:r>
            <a:r>
              <a:rPr sz="2600" dirty="0">
                <a:latin typeface="Calibri"/>
                <a:ea typeface="Calibri"/>
                <a:cs typeface="Calibri"/>
                <a:sym typeface="Calibri"/>
              </a:rPr>
              <a:t>KIT-CERT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L. Aaron Kaplan (</a:t>
            </a:r>
            <a:r>
              <a:rPr sz="2600" dirty="0">
                <a:latin typeface="Calibri"/>
                <a:ea typeface="Calibri"/>
                <a:cs typeface="Calibri"/>
                <a:sym typeface="Calibri"/>
              </a:rPr>
              <a:t>CERT.at</a:t>
            </a:r>
            <a:r>
              <a:rPr sz="3200" dirty="0">
                <a:latin typeface="Calibri"/>
                <a:ea typeface="Calibri"/>
                <a:cs typeface="Calibri"/>
                <a:sym typeface="Calibri"/>
              </a:rPr>
              <a:t>), </a:t>
            </a:r>
            <a:endParaRPr lang="en-US" sz="3200" dirty="0" smtClean="0">
              <a:latin typeface="Calibri"/>
              <a:ea typeface="Calibri"/>
              <a:cs typeface="Calibri"/>
              <a:sym typeface="Calibri"/>
            </a:endParaRPr>
          </a:p>
          <a:p>
            <a:pPr marL="0" lvl="0" indent="0" defTabSz="457200">
              <a:spcBef>
                <a:spcPts val="0"/>
              </a:spcBef>
              <a:buSzTx/>
              <a:buNone/>
              <a:defRPr sz="1800"/>
            </a:pPr>
            <a:r>
              <a:rPr lang="en-US" sz="3200" dirty="0" smtClean="0">
                <a:latin typeface="Calibri"/>
                <a:ea typeface="Calibri"/>
                <a:cs typeface="Calibri"/>
                <a:sym typeface="Calibri"/>
              </a:rPr>
              <a:t>Florian Mendel (</a:t>
            </a:r>
            <a:r>
              <a:rPr lang="en-US" sz="2600" dirty="0" smtClean="0">
                <a:latin typeface="Calibri"/>
                <a:ea typeface="Calibri"/>
                <a:cs typeface="Calibri"/>
                <a:sym typeface="Calibri"/>
              </a:rPr>
              <a:t>IAIK/A-Sit</a:t>
            </a:r>
            <a:r>
              <a:rPr lang="en-US" sz="3200" dirty="0" smtClean="0">
                <a:latin typeface="Calibri"/>
                <a:ea typeface="Calibri"/>
                <a:cs typeface="Calibri"/>
                <a:sym typeface="Calibri"/>
              </a:rPr>
              <a:t>)</a:t>
            </a:r>
            <a:endParaRPr sz="3200" dirty="0" smtClean="0">
              <a:latin typeface="Calibri"/>
              <a:ea typeface="Calibri"/>
              <a:cs typeface="Calibri"/>
              <a:sym typeface="Calibri"/>
            </a:endParaRPr>
          </a:p>
          <a:p>
            <a:pPr marL="0" lvl="0" indent="0" defTabSz="457200">
              <a:spcBef>
                <a:spcPts val="0"/>
              </a:spcBef>
              <a:buSzTx/>
              <a:buNone/>
              <a:defRPr sz="1800"/>
            </a:pPr>
            <a:r>
              <a:rPr sz="3200" dirty="0" smtClean="0">
                <a:latin typeface="Calibri"/>
                <a:ea typeface="Calibri"/>
                <a:cs typeface="Calibri"/>
                <a:sym typeface="Calibri"/>
              </a:rPr>
              <a:t>Christian </a:t>
            </a:r>
            <a:r>
              <a:rPr sz="3200" dirty="0">
                <a:latin typeface="Calibri"/>
                <a:ea typeface="Calibri"/>
                <a:cs typeface="Calibri"/>
                <a:sym typeface="Calibri"/>
              </a:rPr>
              <a:t>Mock (</a:t>
            </a:r>
            <a:r>
              <a:rPr sz="2600" dirty="0">
                <a:latin typeface="Calibri"/>
                <a:ea typeface="Calibri"/>
                <a:cs typeface="Calibri"/>
                <a:sym typeface="Calibri"/>
              </a:rPr>
              <a:t>coretec</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Daniel Kovacic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Manuel Koschuch (</a:t>
            </a:r>
            <a:r>
              <a:rPr sz="2600" dirty="0">
                <a:latin typeface="Calibri"/>
                <a:ea typeface="Calibri"/>
                <a:cs typeface="Calibri"/>
                <a:sym typeface="Calibri"/>
              </a:rPr>
              <a:t>FH Campus Wien</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Adi Kriegisch (</a:t>
            </a:r>
            <a:r>
              <a:rPr sz="2600" dirty="0">
                <a:latin typeface="Calibri"/>
                <a:ea typeface="Calibri"/>
                <a:cs typeface="Calibri"/>
                <a:sym typeface="Calibri"/>
              </a:rPr>
              <a:t>VRVis</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Ramin Sabet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Aaron Zauner (</a:t>
            </a:r>
            <a:r>
              <a:rPr sz="2600" dirty="0">
                <a:latin typeface="Calibri"/>
                <a:ea typeface="Calibri"/>
                <a:cs typeface="Calibri"/>
                <a:sym typeface="Calibri"/>
              </a:rPr>
              <a:t>azet.org</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Pepi Zawodsky (</a:t>
            </a:r>
            <a:r>
              <a:rPr sz="2600" dirty="0">
                <a:latin typeface="Calibri"/>
                <a:ea typeface="Calibri"/>
                <a:cs typeface="Calibri"/>
                <a:sym typeface="Calibri"/>
              </a:rPr>
              <a:t>maclemon.at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
            </a:r>
            <a:br>
              <a:rPr sz="3200" dirty="0">
                <a:latin typeface="Calibri"/>
                <a:ea typeface="Calibri"/>
                <a:cs typeface="Calibri"/>
                <a:sym typeface="Calibri"/>
              </a:rPr>
            </a:br>
            <a:endParaRPr sz="3200"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i="1" dirty="0" smtClean="0">
              <a:latin typeface="Calibri"/>
              <a:ea typeface="Calibri"/>
              <a:cs typeface="Calibri"/>
              <a:sym typeface="Calibri"/>
            </a:endParaRPr>
          </a:p>
          <a:p>
            <a:pPr marL="0" lvl="0" indent="0" defTabSz="457200">
              <a:spcBef>
                <a:spcPts val="0"/>
              </a:spcBef>
              <a:buSzTx/>
              <a:buNone/>
              <a:defRPr sz="1800"/>
            </a:pPr>
            <a:r>
              <a:rPr lang="en-US" sz="3200" i="1" smtClean="0">
                <a:latin typeface="Calibri"/>
                <a:ea typeface="Calibri"/>
                <a:cs typeface="Calibri"/>
                <a:sym typeface="Calibri"/>
              </a:rPr>
              <a:t>And </a:t>
            </a:r>
            <a:r>
              <a:rPr lang="en-US" sz="3200" i="1" dirty="0" smtClean="0">
                <a:latin typeface="Calibri"/>
                <a:ea typeface="Calibri"/>
                <a:cs typeface="Calibri"/>
                <a:sym typeface="Calibri"/>
              </a:rPr>
              <a:t>many other contributors!!</a:t>
            </a: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dirty="0" smtClean="0">
              <a:latin typeface="Calibri"/>
              <a:ea typeface="Calibri"/>
              <a:cs typeface="Calibri"/>
              <a:sym typeface="Calibri"/>
            </a:endParaRPr>
          </a:p>
        </p:txBody>
      </p:sp>
    </p:spTree>
    <p:extLst>
      <p:ext uri="{BB962C8B-B14F-4D97-AF65-F5344CB8AC3E}">
        <p14:creationId xmlns:p14="http://schemas.microsoft.com/office/powerpoint/2010/main" val="1905258321"/>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err="1" smtClean="0"/>
              <a:t>Correct</a:t>
            </a:r>
            <a:r>
              <a:rPr lang="de-DE" dirty="0" smtClean="0"/>
              <a:t> DNS </a:t>
            </a:r>
            <a:r>
              <a:rPr lang="de-DE" dirty="0" err="1" smtClean="0"/>
              <a:t>configuration</a:t>
            </a:r>
            <a:r>
              <a:rPr lang="de-DE" dirty="0" smtClean="0"/>
              <a:t> </a:t>
            </a:r>
            <a:r>
              <a:rPr lang="de-DE" dirty="0" err="1" smtClean="0"/>
              <a:t>without</a:t>
            </a:r>
            <a:r>
              <a:rPr lang="de-DE" dirty="0" smtClean="0"/>
              <a:t> CNAMEs</a:t>
            </a:r>
          </a:p>
          <a:p>
            <a:r>
              <a:rPr lang="de-DE" dirty="0" err="1" smtClean="0"/>
              <a:t>Enable</a:t>
            </a:r>
            <a:r>
              <a:rPr lang="de-DE" dirty="0" smtClean="0"/>
              <a:t> </a:t>
            </a:r>
            <a:r>
              <a:rPr lang="de-DE" dirty="0" err="1" smtClean="0"/>
              <a:t>encryption</a:t>
            </a:r>
            <a:endParaRPr lang="de-DE" dirty="0" smtClean="0"/>
          </a:p>
          <a:p>
            <a:r>
              <a:rPr lang="de-DE" dirty="0" smtClean="0"/>
              <a:t>NO </a:t>
            </a:r>
            <a:r>
              <a:rPr lang="de-DE" dirty="0" err="1" smtClean="0"/>
              <a:t>self-signed</a:t>
            </a:r>
            <a:r>
              <a:rPr lang="de-DE" dirty="0" smtClean="0"/>
              <a:t> </a:t>
            </a:r>
            <a:r>
              <a:rPr lang="de-DE" dirty="0" err="1" smtClean="0"/>
              <a:t>certificates</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SMTP </a:t>
            </a:r>
            <a:r>
              <a:rPr lang="de-DE" dirty="0" err="1" smtClean="0"/>
              <a:t>client</a:t>
            </a:r>
            <a:r>
              <a:rPr lang="de-DE" dirty="0" smtClean="0"/>
              <a:t> </a:t>
            </a:r>
            <a:r>
              <a:rPr lang="de-DE" dirty="0" err="1" smtClean="0"/>
              <a:t>mode</a:t>
            </a:r>
            <a:endParaRPr lang="de-DE" dirty="0"/>
          </a:p>
        </p:txBody>
      </p:sp>
      <p:sp>
        <p:nvSpPr>
          <p:cNvPr id="3" name="Inhaltsplatzhalter 2"/>
          <p:cNvSpPr>
            <a:spLocks noGrp="1"/>
          </p:cNvSpPr>
          <p:nvPr>
            <p:ph idx="1"/>
          </p:nvPr>
        </p:nvSpPr>
        <p:spPr/>
        <p:txBody>
          <a:bodyPr>
            <a:normAutofit/>
          </a:bodyPr>
          <a:lstStyle/>
          <a:p>
            <a:r>
              <a:rPr lang="de-DE" dirty="0" smtClean="0"/>
              <a:t>Hostname </a:t>
            </a:r>
            <a:r>
              <a:rPr lang="de-DE" dirty="0" err="1" smtClean="0"/>
              <a:t>used</a:t>
            </a:r>
            <a:r>
              <a:rPr lang="de-DE" dirty="0" smtClean="0"/>
              <a:t> </a:t>
            </a:r>
            <a:r>
              <a:rPr lang="de-DE" dirty="0" err="1" smtClean="0"/>
              <a:t>as</a:t>
            </a:r>
            <a:r>
              <a:rPr lang="de-DE" dirty="0" smtClean="0"/>
              <a:t> HELO must </a:t>
            </a:r>
            <a:r>
              <a:rPr lang="de-DE" dirty="0" err="1" smtClean="0"/>
              <a:t>match</a:t>
            </a:r>
            <a:r>
              <a:rPr lang="de-DE" dirty="0" smtClean="0"/>
              <a:t> </a:t>
            </a:r>
            <a:r>
              <a:rPr lang="de-DE" dirty="0" err="1" smtClean="0"/>
              <a:t>the</a:t>
            </a:r>
            <a:r>
              <a:rPr lang="de-DE" dirty="0" smtClean="0"/>
              <a:t> PTR RR</a:t>
            </a:r>
          </a:p>
          <a:p>
            <a:r>
              <a:rPr lang="de-DE" dirty="0" smtClean="0"/>
              <a:t>Setup a </a:t>
            </a:r>
            <a:r>
              <a:rPr lang="de-DE" dirty="0" err="1" smtClean="0"/>
              <a:t>client</a:t>
            </a:r>
            <a:r>
              <a:rPr lang="de-DE" dirty="0" smtClean="0"/>
              <a:t> </a:t>
            </a:r>
            <a:r>
              <a:rPr lang="de-DE" dirty="0" err="1" smtClean="0"/>
              <a:t>certificate</a:t>
            </a:r>
            <a:endParaRPr lang="de-DE" dirty="0" smtClean="0"/>
          </a:p>
          <a:p>
            <a:r>
              <a:rPr lang="de-DE" dirty="0" smtClean="0"/>
              <a:t>Common </a:t>
            </a:r>
            <a:r>
              <a:rPr lang="de-DE" dirty="0" err="1" smtClean="0"/>
              <a:t>name</a:t>
            </a:r>
            <a:r>
              <a:rPr lang="de-DE" dirty="0" smtClean="0"/>
              <a:t> </a:t>
            </a:r>
            <a:r>
              <a:rPr lang="de-DE" dirty="0" err="1" smtClean="0"/>
              <a:t>or</a:t>
            </a:r>
            <a:r>
              <a:rPr lang="de-DE" dirty="0" smtClean="0"/>
              <a:t> </a:t>
            </a:r>
            <a:r>
              <a:rPr lang="de-DE" dirty="0" err="1" smtClean="0"/>
              <a:t>alternate</a:t>
            </a:r>
            <a:r>
              <a:rPr lang="de-DE" dirty="0" smtClean="0"/>
              <a:t> </a:t>
            </a:r>
            <a:r>
              <a:rPr lang="de-DE" dirty="0" err="1" smtClean="0"/>
              <a:t>subject</a:t>
            </a:r>
            <a:r>
              <a:rPr lang="de-DE" dirty="0" smtClean="0"/>
              <a:t> </a:t>
            </a:r>
            <a:r>
              <a:rPr lang="de-DE" dirty="0" err="1" smtClean="0"/>
              <a:t>name</a:t>
            </a:r>
            <a:r>
              <a:rPr lang="de-DE" dirty="0" smtClean="0"/>
              <a:t> must </a:t>
            </a:r>
            <a:r>
              <a:rPr lang="de-DE" dirty="0" err="1" smtClean="0"/>
              <a:t>match</a:t>
            </a:r>
            <a:r>
              <a:rPr lang="de-DE" dirty="0" smtClean="0"/>
              <a:t> </a:t>
            </a:r>
            <a:r>
              <a:rPr lang="de-DE" dirty="0" err="1" smtClean="0"/>
              <a:t>the</a:t>
            </a:r>
            <a:r>
              <a:rPr lang="de-DE" dirty="0" smtClean="0"/>
              <a:t> PTR RR</a:t>
            </a:r>
          </a:p>
          <a:p>
            <a:r>
              <a:rPr lang="de-DE" dirty="0" err="1" smtClean="0"/>
              <a:t>Don‘t</a:t>
            </a:r>
            <a:r>
              <a:rPr lang="de-DE" dirty="0" smtClean="0"/>
              <a:t> </a:t>
            </a:r>
            <a:r>
              <a:rPr lang="de-DE" dirty="0" err="1" smtClean="0"/>
              <a:t>touch</a:t>
            </a:r>
            <a:r>
              <a:rPr lang="de-DE" dirty="0" smtClean="0"/>
              <a:t> </a:t>
            </a:r>
            <a:r>
              <a:rPr lang="de-DE" dirty="0" err="1" smtClean="0"/>
              <a:t>cipher</a:t>
            </a:r>
            <a:r>
              <a:rPr lang="de-DE" dirty="0" smtClean="0"/>
              <a:t> </a:t>
            </a:r>
            <a:r>
              <a:rPr lang="de-DE" dirty="0" err="1" smtClean="0"/>
              <a:t>suite</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MSA</a:t>
            </a:r>
            <a:endParaRPr lang="de-DE" dirty="0"/>
          </a:p>
        </p:txBody>
      </p:sp>
      <p:sp>
        <p:nvSpPr>
          <p:cNvPr id="3" name="Inhaltsplatzhalter 2"/>
          <p:cNvSpPr>
            <a:spLocks noGrp="1"/>
          </p:cNvSpPr>
          <p:nvPr>
            <p:ph idx="1"/>
          </p:nvPr>
        </p:nvSpPr>
        <p:spPr/>
        <p:txBody>
          <a:bodyPr>
            <a:normAutofit/>
          </a:bodyPr>
          <a:lstStyle/>
          <a:p>
            <a:r>
              <a:rPr lang="de-DE" dirty="0" smtClean="0"/>
              <a:t>Listen on </a:t>
            </a:r>
            <a:r>
              <a:rPr lang="de-DE" dirty="0" err="1" smtClean="0"/>
              <a:t>port</a:t>
            </a:r>
            <a:r>
              <a:rPr lang="de-DE" dirty="0" smtClean="0"/>
              <a:t> 587</a:t>
            </a:r>
          </a:p>
          <a:p>
            <a:r>
              <a:rPr lang="de-DE" dirty="0" err="1" smtClean="0"/>
              <a:t>Enforce</a:t>
            </a:r>
            <a:r>
              <a:rPr lang="de-DE" dirty="0" smtClean="0"/>
              <a:t> SMTP AUTH</a:t>
            </a:r>
          </a:p>
          <a:p>
            <a:r>
              <a:rPr lang="de-DE" dirty="0" err="1" smtClean="0"/>
              <a:t>No</a:t>
            </a:r>
            <a:r>
              <a:rPr lang="de-DE" dirty="0" smtClean="0"/>
              <a:t> SMTP AUTH on </a:t>
            </a:r>
            <a:r>
              <a:rPr lang="de-DE" dirty="0" err="1" smtClean="0"/>
              <a:t>unencrypted</a:t>
            </a:r>
            <a:r>
              <a:rPr lang="de-DE" dirty="0" smtClean="0"/>
              <a:t> </a:t>
            </a:r>
            <a:r>
              <a:rPr lang="de-DE" dirty="0" err="1" smtClean="0"/>
              <a:t>connections</a:t>
            </a:r>
            <a:endParaRPr lang="de-DE" dirty="0" smtClean="0"/>
          </a:p>
          <a:p>
            <a:r>
              <a:rPr lang="de-DE" dirty="0" smtClean="0"/>
              <a:t>(</a:t>
            </a:r>
            <a:r>
              <a:rPr lang="de-DE" dirty="0" err="1" smtClean="0"/>
              <a:t>use</a:t>
            </a:r>
            <a:r>
              <a:rPr lang="de-DE" dirty="0" smtClean="0"/>
              <a:t> </a:t>
            </a:r>
            <a:r>
              <a:rPr lang="de-DE" dirty="0" err="1" smtClean="0"/>
              <a:t>recommended</a:t>
            </a:r>
            <a:r>
              <a:rPr lang="de-DE" dirty="0" smtClean="0"/>
              <a:t> </a:t>
            </a:r>
            <a:r>
              <a:rPr lang="de-DE" dirty="0" err="1" smtClean="0"/>
              <a:t>cipher</a:t>
            </a:r>
            <a:r>
              <a:rPr lang="de-DE" dirty="0" smtClean="0"/>
              <a:t> </a:t>
            </a:r>
            <a:r>
              <a:rPr lang="de-DE" dirty="0" err="1" smtClean="0"/>
              <a:t>suites</a:t>
            </a:r>
            <a:r>
              <a:rPr lang="de-DE" dirty="0" smtClean="0"/>
              <a:t>)</a:t>
            </a:r>
          </a:p>
        </p:txBody>
      </p:sp>
    </p:spTree>
    <p:extLst>
      <p:ext uri="{BB962C8B-B14F-4D97-AF65-F5344CB8AC3E}">
        <p14:creationId xmlns:p14="http://schemas.microsoft.com/office/powerpoint/2010/main" val="24873624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br>
              <a:rPr lang="de-DE" dirty="0" smtClean="0"/>
            </a:br>
            <a:r>
              <a:rPr lang="de-DE" dirty="0" smtClean="0"/>
              <a:t>MX &amp; SMTP </a:t>
            </a:r>
            <a:r>
              <a:rPr lang="de-DE" dirty="0" err="1" smtClean="0"/>
              <a:t>client</a:t>
            </a:r>
            <a:endParaRPr lang="de-DE" dirty="0"/>
          </a:p>
        </p:txBody>
      </p:sp>
      <p:sp>
        <p:nvSpPr>
          <p:cNvPr id="3" name="Inhaltsplatzhalter 2"/>
          <p:cNvSpPr>
            <a:spLocks noGrp="1"/>
          </p:cNvSpPr>
          <p:nvPr>
            <p:ph idx="1"/>
          </p:nvPr>
        </p:nvSpPr>
        <p:spPr>
          <a:xfrm>
            <a:off x="1270000" y="2962614"/>
            <a:ext cx="10464800" cy="1446789"/>
          </a:xfrm>
        </p:spPr>
        <p:txBody>
          <a:bodyPr>
            <a:normAutofit fontScale="92500" lnSpcReduction="20000"/>
          </a:bodyPr>
          <a:lstStyle/>
          <a:p>
            <a:r>
              <a:rPr lang="de-DE" dirty="0" smtClean="0"/>
              <a:t>In </a:t>
            </a:r>
            <a:r>
              <a:rPr lang="de-DE" dirty="0" err="1" smtClean="0"/>
              <a:t>main.cf</a:t>
            </a:r>
            <a:endParaRPr lang="de-DE" dirty="0" smtClean="0"/>
          </a:p>
          <a:p>
            <a:pPr lvl="1"/>
            <a:r>
              <a:rPr lang="de-DE" dirty="0" err="1" smtClean="0"/>
              <a:t>Enable</a:t>
            </a:r>
            <a:r>
              <a:rPr lang="de-DE" dirty="0" smtClean="0"/>
              <a:t> </a:t>
            </a:r>
            <a:r>
              <a:rPr lang="de-DE" dirty="0" err="1" smtClean="0"/>
              <a:t>opportunistic</a:t>
            </a:r>
            <a:r>
              <a:rPr lang="de-DE" dirty="0" smtClean="0"/>
              <a:t> TLS</a:t>
            </a:r>
          </a:p>
        </p:txBody>
      </p:sp>
      <p:pic>
        <p:nvPicPr>
          <p:cNvPr id="4" name="Picture 3" descr="Screen Shot 2014-06-04 at 14.42.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 y="4797431"/>
            <a:ext cx="12997716" cy="4447800"/>
          </a:xfrm>
          <a:prstGeom prst="rect">
            <a:avLst/>
          </a:prstGeom>
        </p:spPr>
      </p:pic>
    </p:spTree>
    <p:extLst>
      <p:ext uri="{BB962C8B-B14F-4D97-AF65-F5344CB8AC3E}">
        <p14:creationId xmlns:p14="http://schemas.microsoft.com/office/powerpoint/2010/main" val="2146730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r>
              <a:rPr lang="de-DE" dirty="0"/>
              <a:t> </a:t>
            </a:r>
            <a:r>
              <a:rPr lang="de-DE" dirty="0" smtClean="0"/>
              <a:t>MSA</a:t>
            </a:r>
            <a:endParaRPr lang="de-DE" dirty="0"/>
          </a:p>
        </p:txBody>
      </p:sp>
      <p:sp>
        <p:nvSpPr>
          <p:cNvPr id="3" name="Inhaltsplatzhalter 2"/>
          <p:cNvSpPr>
            <a:spLocks noGrp="1"/>
          </p:cNvSpPr>
          <p:nvPr>
            <p:ph idx="1"/>
          </p:nvPr>
        </p:nvSpPr>
        <p:spPr>
          <a:xfrm>
            <a:off x="1270000" y="2692400"/>
            <a:ext cx="10464800" cy="1446789"/>
          </a:xfrm>
        </p:spPr>
        <p:txBody>
          <a:bodyPr>
            <a:normAutofit/>
          </a:bodyPr>
          <a:lstStyle/>
          <a:p>
            <a:r>
              <a:rPr lang="de-DE" dirty="0" err="1" smtClean="0"/>
              <a:t>Define</a:t>
            </a:r>
            <a:r>
              <a:rPr lang="de-DE" dirty="0" smtClean="0"/>
              <a:t> </a:t>
            </a:r>
            <a:r>
              <a:rPr lang="de-DE" dirty="0" err="1" smtClean="0"/>
              <a:t>ciper</a:t>
            </a:r>
            <a:r>
              <a:rPr lang="de-DE" dirty="0" smtClean="0"/>
              <a:t> </a:t>
            </a:r>
            <a:r>
              <a:rPr lang="de-DE" dirty="0" err="1" smtClean="0"/>
              <a:t>suite</a:t>
            </a:r>
            <a:r>
              <a:rPr lang="de-DE" dirty="0" smtClean="0"/>
              <a:t>:</a:t>
            </a:r>
          </a:p>
        </p:txBody>
      </p:sp>
      <p:pic>
        <p:nvPicPr>
          <p:cNvPr id="5" name="Picture 4" descr="Screen Shot 2014-06-04 at 14.4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37" y="3790417"/>
            <a:ext cx="12438157" cy="2245473"/>
          </a:xfrm>
          <a:prstGeom prst="rect">
            <a:avLst/>
          </a:prstGeom>
        </p:spPr>
      </p:pic>
      <p:sp>
        <p:nvSpPr>
          <p:cNvPr id="6" name="Inhaltsplatzhalter 2"/>
          <p:cNvSpPr txBox="1">
            <a:spLocks/>
          </p:cNvSpPr>
          <p:nvPr/>
        </p:nvSpPr>
        <p:spPr>
          <a:xfrm>
            <a:off x="1270000" y="6035890"/>
            <a:ext cx="10464800" cy="14467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algn="l"/>
            <a:r>
              <a:rPr lang="de-DE" dirty="0" err="1" smtClean="0"/>
              <a:t>Configure</a:t>
            </a:r>
            <a:r>
              <a:rPr lang="de-DE" dirty="0" smtClean="0"/>
              <a:t> MSA SMTP:</a:t>
            </a:r>
          </a:p>
        </p:txBody>
      </p:sp>
      <p:pic>
        <p:nvPicPr>
          <p:cNvPr id="7" name="Picture 6" descr="Screen Shot 2014-06-04 at 14.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36" y="7277604"/>
            <a:ext cx="12392183" cy="1276637"/>
          </a:xfrm>
          <a:prstGeom prst="rect">
            <a:avLst/>
          </a:prstGeom>
        </p:spPr>
      </p:pic>
    </p:spTree>
    <p:extLst>
      <p:ext uri="{BB962C8B-B14F-4D97-AF65-F5344CB8AC3E}">
        <p14:creationId xmlns:p14="http://schemas.microsoft.com/office/powerpoint/2010/main" val="40329825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smtClean="0"/>
              <a:t>Testing</a:t>
            </a:r>
            <a:endParaRPr lang="de-DE" dirty="0"/>
          </a:p>
        </p:txBody>
      </p:sp>
      <p:pic>
        <p:nvPicPr>
          <p:cNvPr id="2" name="Picture 1" descr="Screen Shot 2014-06-03 at 20.37.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14" y="607988"/>
            <a:ext cx="8898389" cy="7124388"/>
          </a:xfrm>
          <a:prstGeom prst="rect">
            <a:avLst/>
          </a:prstGeom>
        </p:spPr>
      </p:pic>
    </p:spTree>
    <p:extLst>
      <p:ext uri="{BB962C8B-B14F-4D97-AF65-F5344CB8AC3E}">
        <p14:creationId xmlns:p14="http://schemas.microsoft.com/office/powerpoint/2010/main" val="885128607"/>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to</a:t>
            </a:r>
            <a:r>
              <a:rPr lang="de-DE" dirty="0" smtClean="0"/>
              <a:t> </a:t>
            </a:r>
            <a:r>
              <a:rPr lang="de-DE" dirty="0" err="1" smtClean="0"/>
              <a:t>test</a:t>
            </a:r>
            <a:r>
              <a:rPr lang="de-DE" dirty="0" smtClean="0"/>
              <a:t>? - Tools</a:t>
            </a:r>
            <a:endParaRPr lang="de-DE" dirty="0"/>
          </a:p>
        </p:txBody>
      </p:sp>
      <p:sp>
        <p:nvSpPr>
          <p:cNvPr id="3" name="Inhaltsplatzhalter 2"/>
          <p:cNvSpPr>
            <a:spLocks noGrp="1"/>
          </p:cNvSpPr>
          <p:nvPr>
            <p:ph idx="1"/>
          </p:nvPr>
        </p:nvSpPr>
        <p:spPr/>
        <p:txBody>
          <a:bodyPr>
            <a:normAutofit/>
          </a:bodyPr>
          <a:lstStyle/>
          <a:p>
            <a:r>
              <a:rPr lang="de-DE" dirty="0"/>
              <a:t>o</a:t>
            </a:r>
            <a:r>
              <a:rPr lang="de-DE" dirty="0" smtClean="0"/>
              <a:t>penssl </a:t>
            </a:r>
            <a:r>
              <a:rPr lang="de-DE" dirty="0" err="1" smtClean="0"/>
              <a:t>s_client</a:t>
            </a:r>
            <a:r>
              <a:rPr lang="de-DE" dirty="0" smtClean="0"/>
              <a:t>  (</a:t>
            </a:r>
            <a:r>
              <a:rPr lang="de-DE" dirty="0" err="1" smtClean="0"/>
              <a:t>or</a:t>
            </a:r>
            <a:r>
              <a:rPr lang="de-DE" dirty="0" smtClean="0"/>
              <a:t> </a:t>
            </a:r>
            <a:r>
              <a:rPr lang="de-DE" dirty="0" err="1" smtClean="0"/>
              <a:t>gnutls</a:t>
            </a:r>
            <a:r>
              <a:rPr lang="de-DE" dirty="0" smtClean="0"/>
              <a:t>-cli)</a:t>
            </a:r>
          </a:p>
          <a:p>
            <a:r>
              <a:rPr lang="de-DE" dirty="0" err="1" smtClean="0"/>
              <a:t>ssllabs.com</a:t>
            </a:r>
            <a:r>
              <a:rPr lang="de-DE" dirty="0" smtClean="0"/>
              <a:t>: </a:t>
            </a:r>
            <a:r>
              <a:rPr lang="de-DE" dirty="0" err="1" smtClean="0"/>
              <a:t>checks</a:t>
            </a:r>
            <a:r>
              <a:rPr lang="de-DE" dirty="0" smtClean="0"/>
              <a:t> </a:t>
            </a:r>
            <a:r>
              <a:rPr lang="de-DE" dirty="0" err="1" smtClean="0"/>
              <a:t>for</a:t>
            </a:r>
            <a:r>
              <a:rPr lang="de-DE" dirty="0" smtClean="0"/>
              <a:t> </a:t>
            </a:r>
            <a:r>
              <a:rPr lang="de-DE" dirty="0" err="1" smtClean="0"/>
              <a:t>servers</a:t>
            </a:r>
            <a:r>
              <a:rPr lang="de-DE" dirty="0" smtClean="0"/>
              <a:t> </a:t>
            </a:r>
            <a:r>
              <a:rPr lang="de-DE" dirty="0" err="1" smtClean="0"/>
              <a:t>as</a:t>
            </a:r>
            <a:r>
              <a:rPr lang="de-DE" dirty="0" smtClean="0"/>
              <a:t> </a:t>
            </a:r>
            <a:r>
              <a:rPr lang="de-DE" dirty="0" err="1" smtClean="0"/>
              <a:t>well</a:t>
            </a:r>
            <a:r>
              <a:rPr lang="de-DE" dirty="0" smtClean="0"/>
              <a:t> </a:t>
            </a:r>
            <a:r>
              <a:rPr lang="de-DE" dirty="0" err="1" smtClean="0"/>
              <a:t>as</a:t>
            </a:r>
            <a:r>
              <a:rPr lang="de-DE" dirty="0" smtClean="0"/>
              <a:t> </a:t>
            </a:r>
            <a:r>
              <a:rPr lang="de-DE" dirty="0" err="1" smtClean="0"/>
              <a:t>clients</a:t>
            </a:r>
            <a:endParaRPr lang="de-DE" dirty="0" smtClean="0"/>
          </a:p>
          <a:p>
            <a:r>
              <a:rPr lang="de-DE" dirty="0" err="1" smtClean="0"/>
              <a:t>xmpp.net</a:t>
            </a:r>
            <a:endParaRPr lang="de-DE" dirty="0" smtClean="0"/>
          </a:p>
          <a:p>
            <a:r>
              <a:rPr lang="de-DE" dirty="0" err="1" smtClean="0"/>
              <a:t>sslscan</a:t>
            </a:r>
            <a:endParaRPr lang="de-DE" dirty="0" smtClean="0"/>
          </a:p>
          <a:p>
            <a:r>
              <a:rPr lang="de-DE" dirty="0" err="1" smtClean="0"/>
              <a:t>SSLyze</a:t>
            </a:r>
            <a:endParaRPr lang="de-DE" dirty="0" smtClean="0"/>
          </a:p>
        </p:txBody>
      </p:sp>
    </p:spTree>
    <p:extLst>
      <p:ext uri="{BB962C8B-B14F-4D97-AF65-F5344CB8AC3E}">
        <p14:creationId xmlns:p14="http://schemas.microsoft.com/office/powerpoint/2010/main" val="42500892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openssl </a:t>
            </a:r>
            <a:r>
              <a:rPr lang="de-DE" dirty="0" err="1" smtClean="0"/>
              <a:t>s_client</a:t>
            </a:r>
            <a:endParaRPr lang="de-DE" dirty="0"/>
          </a:p>
        </p:txBody>
      </p:sp>
      <p:sp>
        <p:nvSpPr>
          <p:cNvPr id="3" name="Inhaltsplatzhalter 2"/>
          <p:cNvSpPr>
            <a:spLocks noGrp="1"/>
          </p:cNvSpPr>
          <p:nvPr>
            <p:ph idx="1"/>
          </p:nvPr>
        </p:nvSpPr>
        <p:spPr/>
        <p:txBody>
          <a:bodyPr>
            <a:normAutofit/>
          </a:bodyPr>
          <a:lstStyle/>
          <a:p>
            <a:pPr marL="0" indent="0">
              <a:buNone/>
            </a:pPr>
            <a:r>
              <a:rPr lang="de-DE" sz="3400" dirty="0"/>
              <a:t>openssl </a:t>
            </a:r>
            <a:r>
              <a:rPr lang="de-DE" sz="3400" dirty="0" err="1"/>
              <a:t>s_client</a:t>
            </a:r>
            <a:r>
              <a:rPr lang="de-DE" sz="3400" dirty="0"/>
              <a:t> -</a:t>
            </a:r>
            <a:r>
              <a:rPr lang="de-DE" sz="3400" dirty="0" err="1"/>
              <a:t>showcerts</a:t>
            </a:r>
            <a:r>
              <a:rPr lang="de-DE" sz="3400" dirty="0"/>
              <a:t> –</a:t>
            </a:r>
            <a:r>
              <a:rPr lang="de-DE" sz="3400" dirty="0" err="1"/>
              <a:t>connect</a:t>
            </a:r>
            <a:r>
              <a:rPr lang="de-DE" sz="3400" dirty="0"/>
              <a:t> git.bettercrypto.org:443</a:t>
            </a:r>
          </a:p>
        </p:txBody>
      </p:sp>
      <p:pic>
        <p:nvPicPr>
          <p:cNvPr id="4" name="Bild 3"/>
          <p:cNvPicPr>
            <a:picLocks noChangeAspect="1"/>
          </p:cNvPicPr>
          <p:nvPr/>
        </p:nvPicPr>
        <p:blipFill>
          <a:blip r:embed="rId3"/>
          <a:stretch>
            <a:fillRect/>
          </a:stretch>
        </p:blipFill>
        <p:spPr>
          <a:xfrm>
            <a:off x="0" y="3231530"/>
            <a:ext cx="13004800" cy="6258473"/>
          </a:xfrm>
          <a:prstGeom prst="rect">
            <a:avLst/>
          </a:prstGeom>
        </p:spPr>
      </p:pic>
    </p:spTree>
    <p:extLst>
      <p:ext uri="{BB962C8B-B14F-4D97-AF65-F5344CB8AC3E}">
        <p14:creationId xmlns:p14="http://schemas.microsoft.com/office/powerpoint/2010/main" val="34508857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sslscan</a:t>
            </a:r>
            <a:endParaRPr lang="de-DE" dirty="0"/>
          </a:p>
        </p:txBody>
      </p:sp>
      <p:pic>
        <p:nvPicPr>
          <p:cNvPr id="4" name="Bild 3"/>
          <p:cNvPicPr>
            <a:picLocks noChangeAspect="1"/>
          </p:cNvPicPr>
          <p:nvPr/>
        </p:nvPicPr>
        <p:blipFill>
          <a:blip r:embed="rId2"/>
          <a:stretch>
            <a:fillRect/>
          </a:stretch>
        </p:blipFill>
        <p:spPr>
          <a:xfrm>
            <a:off x="3098800" y="2008044"/>
            <a:ext cx="6807199" cy="7717463"/>
          </a:xfrm>
          <a:prstGeom prst="rect">
            <a:avLst/>
          </a:prstGeom>
        </p:spPr>
      </p:pic>
    </p:spTree>
    <p:extLst>
      <p:ext uri="{BB962C8B-B14F-4D97-AF65-F5344CB8AC3E}">
        <p14:creationId xmlns:p14="http://schemas.microsoft.com/office/powerpoint/2010/main" val="20853328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ssllabs</a:t>
            </a:r>
            <a:endParaRPr lang="de-DE" dirty="0"/>
          </a:p>
        </p:txBody>
      </p:sp>
      <p:pic>
        <p:nvPicPr>
          <p:cNvPr id="6" name="Inhaltsplatzhalter 5"/>
          <p:cNvPicPr>
            <a:picLocks noGrp="1" noChangeAspect="1"/>
          </p:cNvPicPr>
          <p:nvPr>
            <p:ph idx="1"/>
          </p:nvPr>
        </p:nvPicPr>
        <p:blipFill>
          <a:blip r:embed="rId3"/>
          <a:srcRect l="-13932" r="-13932"/>
          <a:stretch>
            <a:fillRect/>
          </a:stretch>
        </p:blipFill>
        <p:spPr>
          <a:xfrm>
            <a:off x="1" y="2075031"/>
            <a:ext cx="13099100" cy="7153635"/>
          </a:xfrm>
        </p:spPr>
      </p:pic>
    </p:spTree>
    <p:extLst>
      <p:ext uri="{BB962C8B-B14F-4D97-AF65-F5344CB8AC3E}">
        <p14:creationId xmlns:p14="http://schemas.microsoft.com/office/powerpoint/2010/main" val="2403652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8400"/>
              <a:t>Agenda</a:t>
            </a:r>
          </a:p>
        </p:txBody>
      </p:sp>
      <p:sp>
        <p:nvSpPr>
          <p:cNvPr id="54" name="Shape 54"/>
          <p:cNvSpPr>
            <a:spLocks noGrp="1"/>
          </p:cNvSpPr>
          <p:nvPr>
            <p:ph type="body" idx="1"/>
          </p:nvPr>
        </p:nvSpPr>
        <p:spPr>
          <a:xfrm>
            <a:off x="1270000" y="2197100"/>
            <a:ext cx="10464800" cy="7283450"/>
          </a:xfrm>
          <a:prstGeom prst="rect">
            <a:avLst/>
          </a:prstGeom>
        </p:spPr>
        <p:txBody>
          <a:bodyPr/>
          <a:lstStyle/>
          <a:p>
            <a:pPr lvl="0">
              <a:defRPr sz="1800"/>
            </a:pPr>
            <a:r>
              <a:rPr sz="4200" dirty="0"/>
              <a:t>Pieces of History</a:t>
            </a:r>
          </a:p>
          <a:p>
            <a:pPr lvl="0">
              <a:defRPr sz="1800"/>
            </a:pPr>
            <a:r>
              <a:rPr sz="4200" dirty="0"/>
              <a:t>Introduction to BetterCrypto project</a:t>
            </a:r>
          </a:p>
          <a:p>
            <a:pPr lvl="0">
              <a:defRPr sz="1800"/>
            </a:pPr>
            <a:r>
              <a:rPr lang="nl-BE" sz="4200" dirty="0" smtClean="0"/>
              <a:t>Cryptography in a nutshell</a:t>
            </a:r>
            <a:endParaRPr sz="4200" dirty="0"/>
          </a:p>
          <a:p>
            <a:pPr lvl="0">
              <a:defRPr sz="1800"/>
            </a:pPr>
            <a:r>
              <a:rPr sz="4200" dirty="0" smtClean="0"/>
              <a:t>Practical Settings</a:t>
            </a:r>
            <a:endParaRPr lang="nl-BE" sz="4200" dirty="0" smtClean="0"/>
          </a:p>
          <a:p>
            <a:pPr lvl="0">
              <a:defRPr sz="1800"/>
            </a:pPr>
            <a:r>
              <a:rPr lang="nl-BE" sz="4200" dirty="0" smtClean="0"/>
              <a:t>Testing</a:t>
            </a:r>
          </a:p>
          <a:p>
            <a:pPr lvl="0">
              <a:defRPr sz="1800"/>
            </a:pPr>
            <a:r>
              <a:rPr lang="nl-BE" sz="4200" dirty="0" smtClean="0"/>
              <a:t>Demo</a:t>
            </a:r>
          </a:p>
          <a:p>
            <a:pPr lvl="0">
              <a:defRPr sz="1800"/>
            </a:pPr>
            <a:r>
              <a:rPr sz="4200" dirty="0" smtClean="0"/>
              <a:t>Conclusion</a:t>
            </a:r>
            <a:endParaRPr sz="4200" dirty="0"/>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33867"/>
            <a:ext cx="10464800" cy="2438400"/>
          </a:xfrm>
        </p:spPr>
        <p:txBody>
          <a:bodyPr/>
          <a:lstStyle/>
          <a:p>
            <a:r>
              <a:rPr lang="de-DE" dirty="0" err="1"/>
              <a:t>s</a:t>
            </a:r>
            <a:r>
              <a:rPr lang="de-DE" dirty="0" err="1" smtClean="0"/>
              <a:t>sllabs</a:t>
            </a:r>
            <a:r>
              <a:rPr lang="de-DE" dirty="0" smtClean="0"/>
              <a:t> (2)</a:t>
            </a:r>
            <a:endParaRPr lang="de-DE" dirty="0"/>
          </a:p>
        </p:txBody>
      </p:sp>
      <p:pic>
        <p:nvPicPr>
          <p:cNvPr id="4" name="Bild 3"/>
          <p:cNvPicPr>
            <a:picLocks noChangeAspect="1"/>
          </p:cNvPicPr>
          <p:nvPr/>
        </p:nvPicPr>
        <p:blipFill>
          <a:blip r:embed="rId2"/>
          <a:stretch>
            <a:fillRect/>
          </a:stretch>
        </p:blipFill>
        <p:spPr>
          <a:xfrm>
            <a:off x="808124" y="1817037"/>
            <a:ext cx="11388553" cy="7629335"/>
          </a:xfrm>
          <a:prstGeom prst="rect">
            <a:avLst/>
          </a:prstGeom>
        </p:spPr>
      </p:pic>
    </p:spTree>
    <p:extLst>
      <p:ext uri="{BB962C8B-B14F-4D97-AF65-F5344CB8AC3E}">
        <p14:creationId xmlns:p14="http://schemas.microsoft.com/office/powerpoint/2010/main" val="27279772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Ssllabs</a:t>
            </a:r>
            <a:r>
              <a:rPr lang="de-DE" dirty="0" smtClean="0"/>
              <a:t> (3)</a:t>
            </a:r>
            <a:endParaRPr lang="de-DE" dirty="0"/>
          </a:p>
        </p:txBody>
      </p:sp>
      <p:pic>
        <p:nvPicPr>
          <p:cNvPr id="4" name="Bild 3"/>
          <p:cNvPicPr>
            <a:picLocks noChangeAspect="1"/>
          </p:cNvPicPr>
          <p:nvPr/>
        </p:nvPicPr>
        <p:blipFill>
          <a:blip r:embed="rId2"/>
          <a:stretch>
            <a:fillRect/>
          </a:stretch>
        </p:blipFill>
        <p:spPr>
          <a:xfrm>
            <a:off x="523805" y="0"/>
            <a:ext cx="11931254" cy="9753600"/>
          </a:xfrm>
          <a:prstGeom prst="rect">
            <a:avLst/>
          </a:prstGeom>
        </p:spPr>
      </p:pic>
    </p:spTree>
    <p:extLst>
      <p:ext uri="{BB962C8B-B14F-4D97-AF65-F5344CB8AC3E}">
        <p14:creationId xmlns:p14="http://schemas.microsoft.com/office/powerpoint/2010/main" val="2130561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2"/>
          <a:stretch>
            <a:fillRect/>
          </a:stretch>
        </p:blipFill>
        <p:spPr>
          <a:xfrm>
            <a:off x="2997165" y="1063338"/>
            <a:ext cx="8093867" cy="6457873"/>
          </a:xfrm>
          <a:prstGeom prst="rect">
            <a:avLst/>
          </a:prstGeom>
        </p:spPr>
      </p:pic>
    </p:spTree>
    <p:extLst>
      <p:ext uri="{BB962C8B-B14F-4D97-AF65-F5344CB8AC3E}">
        <p14:creationId xmlns:p14="http://schemas.microsoft.com/office/powerpoint/2010/main" val="783514786"/>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Encryption</a:t>
            </a:r>
            <a:endParaRPr lang="en-US" dirty="0"/>
          </a:p>
        </p:txBody>
      </p:sp>
      <p:sp>
        <p:nvSpPr>
          <p:cNvPr id="6" name="Text Placeholder 5"/>
          <p:cNvSpPr>
            <a:spLocks noGrp="1"/>
          </p:cNvSpPr>
          <p:nvPr>
            <p:ph type="body" idx="1"/>
          </p:nvPr>
        </p:nvSpPr>
        <p:spPr>
          <a:xfrm>
            <a:off x="268104" y="2302967"/>
            <a:ext cx="12468558" cy="1309218"/>
          </a:xfrm>
        </p:spPr>
        <p:txBody>
          <a:bodyPr/>
          <a:lstStyle/>
          <a:p>
            <a:pPr marL="317500" indent="0">
              <a:buNone/>
            </a:pPr>
            <a:r>
              <a:rPr lang="en-US" sz="3600" dirty="0">
                <a:latin typeface="Andale Mono"/>
                <a:cs typeface="Andale Mono"/>
              </a:rPr>
              <a:t>echo "This is a </a:t>
            </a:r>
            <a:r>
              <a:rPr lang="en-US" sz="3600" dirty="0" smtClean="0">
                <a:latin typeface="Andale Mono"/>
                <a:cs typeface="Andale Mono"/>
              </a:rPr>
              <a:t>really secret"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 -</a:t>
            </a:r>
            <a:r>
              <a:rPr lang="en-US" sz="3600" dirty="0">
                <a:latin typeface="Andale Mono"/>
                <a:cs typeface="Andale Mono"/>
              </a:rPr>
              <a:t>e</a:t>
            </a:r>
          </a:p>
        </p:txBody>
      </p:sp>
      <p:pic>
        <p:nvPicPr>
          <p:cNvPr id="2" name="Picture 1" descr="Screen Shot 2014-05-27 at 06.46.10.png"/>
          <p:cNvPicPr>
            <a:picLocks noChangeAspect="1"/>
          </p:cNvPicPr>
          <p:nvPr/>
        </p:nvPicPr>
        <p:blipFill rotWithShape="1">
          <a:blip r:embed="rId2">
            <a:extLst>
              <a:ext uri="{28A0092B-C50C-407E-A947-70E740481C1C}">
                <a14:useLocalDpi xmlns:a14="http://schemas.microsoft.com/office/drawing/2010/main" val="0"/>
              </a:ext>
            </a:extLst>
          </a:blip>
          <a:srcRect b="30075"/>
          <a:stretch/>
        </p:blipFill>
        <p:spPr>
          <a:xfrm>
            <a:off x="2325545" y="3866166"/>
            <a:ext cx="8598827" cy="5502933"/>
          </a:xfrm>
          <a:prstGeom prst="rect">
            <a:avLst/>
          </a:prstGeom>
        </p:spPr>
      </p:pic>
    </p:spTree>
    <p:extLst>
      <p:ext uri="{BB962C8B-B14F-4D97-AF65-F5344CB8AC3E}">
        <p14:creationId xmlns:p14="http://schemas.microsoft.com/office/powerpoint/2010/main" val="2976941259"/>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Decryption</a:t>
            </a:r>
            <a:endParaRPr lang="en-US" dirty="0"/>
          </a:p>
        </p:txBody>
      </p:sp>
      <p:sp>
        <p:nvSpPr>
          <p:cNvPr id="2" name="Text Placeholder 1"/>
          <p:cNvSpPr>
            <a:spLocks noGrp="1"/>
          </p:cNvSpPr>
          <p:nvPr>
            <p:ph type="body" idx="1"/>
          </p:nvPr>
        </p:nvSpPr>
        <p:spPr>
          <a:xfrm>
            <a:off x="1422400" y="2888329"/>
            <a:ext cx="10464800" cy="893175"/>
          </a:xfrm>
        </p:spPr>
        <p:txBody>
          <a:bodyPr/>
          <a:lstStyle/>
          <a:p>
            <a:r>
              <a:rPr lang="en-US" dirty="0" smtClean="0"/>
              <a:t>Let’s save the ciphered text to </a:t>
            </a:r>
            <a:r>
              <a:rPr lang="en-US" dirty="0" err="1" smtClean="0"/>
              <a:t>msg.asc</a:t>
            </a:r>
            <a:endParaRPr lang="en-US" dirty="0" smtClean="0"/>
          </a:p>
          <a:p>
            <a:r>
              <a:rPr lang="en-US" dirty="0" smtClean="0"/>
              <a:t>Then </a:t>
            </a:r>
            <a:r>
              <a:rPr lang="en-US" dirty="0" err="1" smtClean="0"/>
              <a:t>uncipher</a:t>
            </a:r>
            <a:r>
              <a:rPr lang="en-US" dirty="0" smtClean="0"/>
              <a:t>…</a:t>
            </a:r>
            <a:endParaRPr lang="en-US" dirty="0"/>
          </a:p>
        </p:txBody>
      </p:sp>
      <p:sp>
        <p:nvSpPr>
          <p:cNvPr id="4" name="Text Placeholder 5"/>
          <p:cNvSpPr txBox="1">
            <a:spLocks/>
          </p:cNvSpPr>
          <p:nvPr/>
        </p:nvSpPr>
        <p:spPr>
          <a:xfrm>
            <a:off x="268104" y="4010291"/>
            <a:ext cx="12468558" cy="130921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-d </a:t>
            </a:r>
            <a:r>
              <a:rPr lang="en-US" sz="3600" dirty="0" err="1">
                <a:latin typeface="Andale Mono"/>
                <a:cs typeface="Andale Mono"/>
              </a:rPr>
              <a:t>msg.asc</a:t>
            </a:r>
            <a:r>
              <a:rPr lang="en-US" sz="3600" dirty="0">
                <a:latin typeface="Andale Mono"/>
                <a:cs typeface="Andale Mono"/>
              </a:rPr>
              <a:t> </a:t>
            </a:r>
          </a:p>
        </p:txBody>
      </p:sp>
      <p:pic>
        <p:nvPicPr>
          <p:cNvPr id="6" name="Picture 5" descr="Screen Shot 2014-05-27 at 06.48.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96" y="5030887"/>
            <a:ext cx="11816848" cy="2455151"/>
          </a:xfrm>
          <a:prstGeom prst="rect">
            <a:avLst/>
          </a:prstGeom>
        </p:spPr>
      </p:pic>
    </p:spTree>
    <p:extLst>
      <p:ext uri="{BB962C8B-B14F-4D97-AF65-F5344CB8AC3E}">
        <p14:creationId xmlns:p14="http://schemas.microsoft.com/office/powerpoint/2010/main" val="799314306"/>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Signing</a:t>
            </a:r>
            <a:endParaRPr lang="en-US" dirty="0"/>
          </a:p>
        </p:txBody>
      </p:sp>
      <p:sp>
        <p:nvSpPr>
          <p:cNvPr id="2" name="Text Placeholder 1"/>
          <p:cNvSpPr>
            <a:spLocks noGrp="1"/>
          </p:cNvSpPr>
          <p:nvPr>
            <p:ph type="body" idx="1"/>
          </p:nvPr>
        </p:nvSpPr>
        <p:spPr>
          <a:xfrm>
            <a:off x="1270000" y="2768600"/>
            <a:ext cx="10464800" cy="1111675"/>
          </a:xfrm>
        </p:spPr>
        <p:txBody>
          <a:bodyPr/>
          <a:lstStyle/>
          <a:p>
            <a:pPr marL="317500" indent="0">
              <a:buNone/>
            </a:pPr>
            <a:r>
              <a:rPr lang="en-US" sz="3600" dirty="0">
                <a:latin typeface="Andale Mono"/>
                <a:cs typeface="Andale Mono"/>
              </a:rPr>
              <a:t>echo "This is a really secret" \ </a:t>
            </a:r>
            <a:r>
              <a:rPr lang="en-US" sz="3600" dirty="0" smtClean="0">
                <a:latin typeface="Andale Mono"/>
                <a:cs typeface="Andale Mono"/>
              </a:rPr>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a:t>
            </a:r>
            <a:r>
              <a:rPr lang="en-US" sz="3600" dirty="0">
                <a:latin typeface="Andale Mono"/>
                <a:cs typeface="Andale Mono"/>
              </a:rPr>
              <a:t>s</a:t>
            </a:r>
          </a:p>
        </p:txBody>
      </p:sp>
      <p:pic>
        <p:nvPicPr>
          <p:cNvPr id="4" name="Picture 3" descr="Screen Shot 2014-05-27 at 06.51.50.png"/>
          <p:cNvPicPr>
            <a:picLocks noChangeAspect="1"/>
          </p:cNvPicPr>
          <p:nvPr/>
        </p:nvPicPr>
        <p:blipFill rotWithShape="1">
          <a:blip r:embed="rId2">
            <a:extLst>
              <a:ext uri="{28A0092B-C50C-407E-A947-70E740481C1C}">
                <a14:useLocalDpi xmlns:a14="http://schemas.microsoft.com/office/drawing/2010/main" val="0"/>
              </a:ext>
            </a:extLst>
          </a:blip>
          <a:srcRect b="32554"/>
          <a:stretch/>
        </p:blipFill>
        <p:spPr>
          <a:xfrm>
            <a:off x="2596377" y="3994785"/>
            <a:ext cx="8113668" cy="5722769"/>
          </a:xfrm>
          <a:prstGeom prst="rect">
            <a:avLst/>
          </a:prstGeom>
        </p:spPr>
      </p:pic>
    </p:spTree>
    <p:extLst>
      <p:ext uri="{BB962C8B-B14F-4D97-AF65-F5344CB8AC3E}">
        <p14:creationId xmlns:p14="http://schemas.microsoft.com/office/powerpoint/2010/main" val="923021102"/>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200" dirty="0" smtClean="0"/>
              <a:t>GPG – Check Signature</a:t>
            </a:r>
            <a:endParaRPr lang="en-US" sz="7200" dirty="0"/>
          </a:p>
        </p:txBody>
      </p:sp>
      <p:sp>
        <p:nvSpPr>
          <p:cNvPr id="2" name="Text Placeholder 1"/>
          <p:cNvSpPr>
            <a:spLocks noGrp="1"/>
          </p:cNvSpPr>
          <p:nvPr>
            <p:ph type="body" idx="1"/>
          </p:nvPr>
        </p:nvSpPr>
        <p:spPr>
          <a:xfrm>
            <a:off x="1270000" y="2193284"/>
            <a:ext cx="10464800" cy="1111675"/>
          </a:xfrm>
        </p:spPr>
        <p:txBody>
          <a:bodyPr/>
          <a:lstStyle/>
          <a:p>
            <a:pPr marL="317500" indent="0">
              <a:buNone/>
            </a:pPr>
            <a:r>
              <a:rPr lang="en-US" sz="3600" dirty="0">
                <a:latin typeface="Andale Mono"/>
                <a:cs typeface="Andale Mono"/>
              </a:rPr>
              <a:t> </a:t>
            </a:r>
            <a:r>
              <a:rPr lang="en-US" sz="3600" dirty="0" err="1">
                <a:latin typeface="Andale Mono"/>
                <a:cs typeface="Andale Mono"/>
              </a:rPr>
              <a:t>gpg</a:t>
            </a:r>
            <a:r>
              <a:rPr lang="en-US" sz="3600" dirty="0">
                <a:latin typeface="Andale Mono"/>
                <a:cs typeface="Andale Mono"/>
              </a:rPr>
              <a:t> --verify </a:t>
            </a:r>
            <a:r>
              <a:rPr lang="en-US" sz="3600" dirty="0" err="1">
                <a:latin typeface="Andale Mono"/>
                <a:cs typeface="Andale Mono"/>
              </a:rPr>
              <a:t>sig.asc</a:t>
            </a:r>
            <a:endParaRPr lang="en-US" sz="3600" dirty="0">
              <a:latin typeface="Andale Mono"/>
              <a:cs typeface="Andale Mono"/>
            </a:endParaRPr>
          </a:p>
        </p:txBody>
      </p:sp>
      <p:pic>
        <p:nvPicPr>
          <p:cNvPr id="5" name="Picture 4" descr="Screen Shot 2014-05-27 at 06.58.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19" y="3303782"/>
            <a:ext cx="12657481" cy="2333502"/>
          </a:xfrm>
          <a:prstGeom prst="rect">
            <a:avLst/>
          </a:prstGeom>
        </p:spPr>
      </p:pic>
      <p:sp>
        <p:nvSpPr>
          <p:cNvPr id="6" name="TextBox 5"/>
          <p:cNvSpPr txBox="1"/>
          <p:nvPr/>
        </p:nvSpPr>
        <p:spPr>
          <a:xfrm>
            <a:off x="1091199" y="5693894"/>
            <a:ext cx="10141649" cy="39190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err="1" smtClean="0">
                <a:ln>
                  <a:noFill/>
                </a:ln>
                <a:solidFill>
                  <a:srgbClr val="000000"/>
                </a:solidFill>
                <a:effectLst/>
                <a:uFillTx/>
                <a:latin typeface="+mn-lt"/>
                <a:ea typeface="+mn-ea"/>
                <a:cs typeface="+mn-cs"/>
                <a:sym typeface="Gill Sans"/>
              </a:rPr>
              <a:t>Differents</a:t>
            </a:r>
            <a:r>
              <a:rPr lang="en-US" sz="4000" dirty="0" smtClean="0">
                <a:solidFill>
                  <a:srgbClr val="000000"/>
                </a:solidFill>
              </a:rPr>
              <a:t> way to sign / verify:</a:t>
            </a:r>
          </a:p>
          <a:p>
            <a:pPr algn="l" rtl="0" latinLnBrk="1" hangingPunct="0"/>
            <a:r>
              <a:rPr lang="en-US" sz="4000" dirty="0">
                <a:solidFill>
                  <a:srgbClr val="000000"/>
                </a:solidFill>
                <a:hlinkClick r:id="rId3"/>
              </a:rPr>
              <a:t>https://www.gnupg.org/gph/en/manual/x135.</a:t>
            </a:r>
            <a:r>
              <a:rPr lang="en-US" sz="4000" dirty="0" smtClean="0">
                <a:solidFill>
                  <a:srgbClr val="000000"/>
                </a:solidFill>
                <a:hlinkClick r:id="rId3"/>
              </a:rPr>
              <a:t>html</a:t>
            </a:r>
            <a:endParaRPr lang="en-US" sz="4000" dirty="0" smtClean="0">
              <a:solidFill>
                <a:srgbClr val="000000"/>
              </a:solidFill>
            </a:endParaRPr>
          </a:p>
          <a:p>
            <a:pPr algn="l" rtl="0" latinLnBrk="1" hangingPunct="0"/>
            <a:endParaRPr lang="en-US" sz="4000" dirty="0" smtClean="0">
              <a:solidFill>
                <a:srgbClr val="000000"/>
              </a:solidFill>
            </a:endParaRPr>
          </a:p>
          <a:p>
            <a:pPr algn="l" rtl="0" latinLnBrk="1" hangingPunct="0"/>
            <a:r>
              <a:rPr lang="en-US" sz="4000" dirty="0" smtClean="0">
                <a:solidFill>
                  <a:srgbClr val="000000"/>
                </a:solidFill>
              </a:rPr>
              <a:t>Other techniques</a:t>
            </a:r>
          </a:p>
          <a:p>
            <a:pPr marL="571500" lvl="5" indent="-571500" algn="l" rtl="0" latinLnBrk="1" hangingPunct="0">
              <a:buFont typeface="Arial"/>
              <a:buChar char="•"/>
            </a:pPr>
            <a:r>
              <a:rPr lang="en-US" sz="4000" dirty="0" err="1" smtClean="0">
                <a:solidFill>
                  <a:srgbClr val="000000"/>
                </a:solidFill>
              </a:rPr>
              <a:t>Clearsigned</a:t>
            </a:r>
            <a:r>
              <a:rPr lang="en-US" sz="4000" dirty="0" smtClean="0">
                <a:solidFill>
                  <a:srgbClr val="000000"/>
                </a:solidFill>
              </a:rPr>
              <a:t> Documents</a:t>
            </a:r>
            <a:endParaRPr kumimoji="0" lang="en-US" sz="4000" b="0" i="0" u="none" strike="noStrike" cap="none" spc="0" normalizeH="0" baseline="0" dirty="0" smtClean="0">
              <a:ln>
                <a:noFill/>
              </a:ln>
              <a:solidFill>
                <a:srgbClr val="000000"/>
              </a:solidFill>
              <a:effectLst/>
              <a:uFillTx/>
              <a:sym typeface="Gill Sans"/>
            </a:endParaRPr>
          </a:p>
          <a:p>
            <a:pPr marL="571500" indent="-571500" algn="l" rtl="0" latinLnBrk="1" hangingPunct="0">
              <a:buFont typeface="Arial"/>
              <a:buChar char="•"/>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Detached Signatures</a:t>
            </a:r>
          </a:p>
        </p:txBody>
      </p:sp>
    </p:spTree>
    <p:extLst>
      <p:ext uri="{BB962C8B-B14F-4D97-AF65-F5344CB8AC3E}">
        <p14:creationId xmlns:p14="http://schemas.microsoft.com/office/powerpoint/2010/main" val="3179678050"/>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27 at 18.04.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1" y="0"/>
            <a:ext cx="6896100" cy="9613900"/>
          </a:xfrm>
          <a:prstGeom prst="rect">
            <a:avLst/>
          </a:prstGeom>
        </p:spPr>
      </p:pic>
      <p:sp>
        <p:nvSpPr>
          <p:cNvPr id="3" name="Title 2"/>
          <p:cNvSpPr>
            <a:spLocks noGrp="1"/>
          </p:cNvSpPr>
          <p:nvPr>
            <p:ph type="title"/>
          </p:nvPr>
        </p:nvSpPr>
        <p:spPr>
          <a:xfrm>
            <a:off x="5023419" y="268110"/>
            <a:ext cx="7981381" cy="2438400"/>
          </a:xfrm>
        </p:spPr>
        <p:txBody>
          <a:bodyPr/>
          <a:lstStyle/>
          <a:p>
            <a:r>
              <a:rPr lang="en-US" dirty="0" smtClean="0"/>
              <a:t>GPG </a:t>
            </a:r>
            <a:br>
              <a:rPr lang="en-US" dirty="0" smtClean="0"/>
            </a:br>
            <a:r>
              <a:rPr lang="en-US" dirty="0" smtClean="0"/>
              <a:t>Key generation</a:t>
            </a:r>
            <a:endParaRPr lang="en-US" dirty="0"/>
          </a:p>
        </p:txBody>
      </p:sp>
      <p:sp>
        <p:nvSpPr>
          <p:cNvPr id="4" name="Text Placeholder 1"/>
          <p:cNvSpPr txBox="1">
            <a:spLocks/>
          </p:cNvSpPr>
          <p:nvPr/>
        </p:nvSpPr>
        <p:spPr>
          <a:xfrm>
            <a:off x="5531406" y="2861720"/>
            <a:ext cx="7473394" cy="11116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--gen-key</a:t>
            </a:r>
          </a:p>
        </p:txBody>
      </p:sp>
      <p:sp>
        <p:nvSpPr>
          <p:cNvPr id="6" name="Shape 172"/>
          <p:cNvSpPr>
            <a:spLocks noGrp="1"/>
          </p:cNvSpPr>
          <p:nvPr>
            <p:ph type="body" idx="1"/>
          </p:nvPr>
        </p:nvSpPr>
        <p:spPr>
          <a:xfrm>
            <a:off x="7051400" y="3973395"/>
            <a:ext cx="5953399" cy="5780205"/>
          </a:xfrm>
          <a:prstGeom prst="rect">
            <a:avLst/>
          </a:prstGeom>
        </p:spPr>
        <p:txBody>
          <a:bodyPr/>
          <a:lstStyle/>
          <a:p>
            <a:pPr lvl="0">
              <a:defRPr sz="1800"/>
            </a:pPr>
            <a:r>
              <a:rPr lang="nl-BE" sz="4200" dirty="0" smtClean="0"/>
              <a:t>Kind of Key</a:t>
            </a:r>
            <a:endParaRPr sz="4200" dirty="0"/>
          </a:p>
          <a:p>
            <a:pPr lvl="0">
              <a:defRPr sz="1800"/>
            </a:pPr>
            <a:r>
              <a:rPr lang="nl-BE" sz="4200" dirty="0" smtClean="0"/>
              <a:t>Keylength</a:t>
            </a:r>
            <a:endParaRPr lang="nl-BE" dirty="0"/>
          </a:p>
          <a:p>
            <a:pPr lvl="0">
              <a:defRPr sz="1800"/>
            </a:pPr>
            <a:r>
              <a:rPr lang="nl-BE" sz="4200" dirty="0" smtClean="0"/>
              <a:t>Expiration Period</a:t>
            </a:r>
          </a:p>
        </p:txBody>
      </p:sp>
    </p:spTree>
    <p:extLst>
      <p:ext uri="{BB962C8B-B14F-4D97-AF65-F5344CB8AC3E}">
        <p14:creationId xmlns:p14="http://schemas.microsoft.com/office/powerpoint/2010/main" val="1096317244"/>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Key signing</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sign-key</a:t>
            </a:r>
            <a:r>
              <a:rPr lang="nl-NL" sz="3600" dirty="0">
                <a:latin typeface="Andale Mono"/>
                <a:cs typeface="Andale Mono"/>
              </a:rPr>
              <a:t> -u </a:t>
            </a:r>
            <a:r>
              <a:rPr lang="nl-NL" sz="3600" dirty="0" smtClean="0">
                <a:latin typeface="Andale Mono"/>
                <a:cs typeface="Andale Mono"/>
              </a:rPr>
              <a:t>&lt;</a:t>
            </a:r>
            <a:r>
              <a:rPr lang="nl-NL" sz="3600" dirty="0" err="1" smtClean="0">
                <a:latin typeface="Andale Mono"/>
                <a:cs typeface="Andale Mono"/>
              </a:rPr>
              <a:t>your</a:t>
            </a:r>
            <a:r>
              <a:rPr lang="nl-NL" sz="3600" dirty="0" smtClean="0">
                <a:latin typeface="Andale Mono"/>
                <a:cs typeface="Andale Mono"/>
              </a:rPr>
              <a:t> ID&gt; &lt;his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5" name="Picture 4" descr="Screen Shot 2014-05-27 at 18.10.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405" y="3383810"/>
            <a:ext cx="10485599" cy="5872711"/>
          </a:xfrm>
          <a:prstGeom prst="rect">
            <a:avLst/>
          </a:prstGeom>
        </p:spPr>
      </p:pic>
    </p:spTree>
    <p:extLst>
      <p:ext uri="{BB962C8B-B14F-4D97-AF65-F5344CB8AC3E}">
        <p14:creationId xmlns:p14="http://schemas.microsoft.com/office/powerpoint/2010/main" val="2634250930"/>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Let’s do it!</a:t>
            </a:r>
            <a:endParaRPr lang="en-US" dirty="0"/>
          </a:p>
        </p:txBody>
      </p:sp>
      <p:pic>
        <p:nvPicPr>
          <p:cNvPr id="4" name="Picture 3"/>
          <p:cNvPicPr>
            <a:picLocks noChangeAspect="1"/>
          </p:cNvPicPr>
          <p:nvPr/>
        </p:nvPicPr>
        <p:blipFill>
          <a:blip r:embed="rId2"/>
          <a:stretch>
            <a:fillRect/>
          </a:stretch>
        </p:blipFill>
        <p:spPr>
          <a:xfrm>
            <a:off x="2579508" y="2943555"/>
            <a:ext cx="8128000" cy="4572000"/>
          </a:xfrm>
          <a:prstGeom prst="rect">
            <a:avLst/>
          </a:prstGeom>
        </p:spPr>
      </p:pic>
      <p:sp>
        <p:nvSpPr>
          <p:cNvPr id="5" name="TextBox 4"/>
          <p:cNvSpPr txBox="1"/>
          <p:nvPr/>
        </p:nvSpPr>
        <p:spPr>
          <a:xfrm>
            <a:off x="4632994" y="8225598"/>
            <a:ext cx="4343036"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Let’s do a key party!</a:t>
            </a:r>
          </a:p>
        </p:txBody>
      </p:sp>
    </p:spTree>
    <p:extLst>
      <p:ext uri="{BB962C8B-B14F-4D97-AF65-F5344CB8AC3E}">
        <p14:creationId xmlns:p14="http://schemas.microsoft.com/office/powerpoint/2010/main" val="391919041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Pieces of History</a:t>
            </a:r>
            <a:endParaRPr lang="en-US" dirty="0"/>
          </a:p>
        </p:txBody>
      </p:sp>
      <p:pic>
        <p:nvPicPr>
          <p:cNvPr id="5" name="pasted-image.pdf"/>
          <p:cNvPicPr/>
          <p:nvPr/>
        </p:nvPicPr>
        <p:blipFill>
          <a:blip r:embed="rId2">
            <a:extLst/>
          </a:blip>
          <a:stretch>
            <a:fillRect/>
          </a:stretch>
        </p:blipFill>
        <p:spPr>
          <a:xfrm>
            <a:off x="4066129" y="214211"/>
            <a:ext cx="4823110" cy="7382310"/>
          </a:xfrm>
          <a:prstGeom prst="rect">
            <a:avLst/>
          </a:prstGeom>
          <a:ln w="12700">
            <a:miter lim="400000"/>
          </a:ln>
        </p:spPr>
      </p:pic>
    </p:spTree>
    <p:extLst>
      <p:ext uri="{BB962C8B-B14F-4D97-AF65-F5344CB8AC3E}">
        <p14:creationId xmlns:p14="http://schemas.microsoft.com/office/powerpoint/2010/main" val="2818176899"/>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Sending key</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send-keys</a:t>
            </a:r>
            <a:r>
              <a:rPr lang="nl-NL" sz="3600" dirty="0">
                <a:latin typeface="Andale Mono"/>
                <a:cs typeface="Andale Mono"/>
              </a:rPr>
              <a:t> </a:t>
            </a:r>
            <a:r>
              <a:rPr lang="nl-NL" sz="3600" dirty="0" smtClean="0">
                <a:latin typeface="Andale Mono"/>
                <a:cs typeface="Andale Mono"/>
              </a:rPr>
              <a:t>&lt;</a:t>
            </a:r>
            <a:r>
              <a:rPr lang="nl-NL" sz="3600" dirty="0" err="1" smtClean="0">
                <a:latin typeface="Andale Mono"/>
                <a:cs typeface="Andale Mono"/>
              </a:rPr>
              <a:t>key</a:t>
            </a:r>
            <a:r>
              <a:rPr lang="nl-NL" sz="3600" dirty="0" smtClean="0">
                <a:latin typeface="Andale Mono"/>
                <a:cs typeface="Andale Mono"/>
              </a:rPr>
              <a:t>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2" name="Picture 1" descr="Screen Shot 2014-06-04 at 14.5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6" y="3436685"/>
            <a:ext cx="12787534" cy="4420382"/>
          </a:xfrm>
          <a:prstGeom prst="rect">
            <a:avLst/>
          </a:prstGeom>
        </p:spPr>
      </p:pic>
    </p:spTree>
    <p:extLst>
      <p:ext uri="{BB962C8B-B14F-4D97-AF65-F5344CB8AC3E}">
        <p14:creationId xmlns:p14="http://schemas.microsoft.com/office/powerpoint/2010/main" val="1530314717"/>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GPG - Integration</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200" dirty="0" smtClean="0"/>
              <a:t>Enigmail (Thunderbird)</a:t>
            </a:r>
            <a:endParaRPr lang="nl-BE" dirty="0"/>
          </a:p>
          <a:p>
            <a:pPr lvl="0">
              <a:defRPr sz="1800"/>
            </a:pPr>
            <a:r>
              <a:rPr lang="nl-BE" sz="4200" dirty="0" smtClean="0"/>
              <a:t>GPGMail (Apple Mail)</a:t>
            </a:r>
            <a:endParaRPr lang="nl-BE" dirty="0"/>
          </a:p>
          <a:p>
            <a:pPr lvl="0">
              <a:defRPr sz="1800"/>
            </a:pPr>
            <a:r>
              <a:rPr lang="nl-BE" sz="4200" dirty="0" smtClean="0"/>
              <a:t>Symantec PGP</a:t>
            </a:r>
            <a:endParaRPr lang="nl-BE" dirty="0"/>
          </a:p>
          <a:p>
            <a:pPr lvl="0">
              <a:defRPr sz="1800"/>
            </a:pPr>
            <a:r>
              <a:rPr lang="nl-BE" sz="4200" dirty="0" smtClean="0"/>
              <a:t>…</a:t>
            </a:r>
          </a:p>
        </p:txBody>
      </p:sp>
    </p:spTree>
    <p:extLst>
      <p:ext uri="{BB962C8B-B14F-4D97-AF65-F5344CB8AC3E}">
        <p14:creationId xmlns:p14="http://schemas.microsoft.com/office/powerpoint/2010/main" val="2085558420"/>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Other nice user tools</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000" dirty="0" err="1" smtClean="0"/>
              <a:t>Ciphered</a:t>
            </a:r>
            <a:r>
              <a:rPr lang="nl-BE" sz="4000" dirty="0" smtClean="0"/>
              <a:t> containers:</a:t>
            </a:r>
          </a:p>
          <a:p>
            <a:pPr lvl="1">
              <a:defRPr sz="1800"/>
            </a:pPr>
            <a:r>
              <a:rPr lang="nl-BE" sz="3600" dirty="0" smtClean="0"/>
              <a:t>TrueCrypt  </a:t>
            </a:r>
            <a:r>
              <a:rPr lang="nl-BE" sz="3600" dirty="0" smtClean="0">
                <a:sym typeface="Wingdings"/>
              </a:rPr>
              <a:t> might want to switch now?</a:t>
            </a:r>
          </a:p>
          <a:p>
            <a:pPr lvl="1">
              <a:defRPr sz="1800"/>
            </a:pPr>
            <a:r>
              <a:rPr lang="nl-BE" sz="3600" dirty="0" smtClean="0">
                <a:sym typeface="Wingdings"/>
              </a:rPr>
              <a:t>Apple’s FileVault2</a:t>
            </a:r>
            <a:endParaRPr lang="nl-BE" sz="3600" dirty="0"/>
          </a:p>
          <a:p>
            <a:pPr lvl="0">
              <a:defRPr sz="1800"/>
            </a:pPr>
            <a:r>
              <a:rPr lang="nl-BE" sz="4000" dirty="0" smtClean="0"/>
              <a:t>Password containers</a:t>
            </a:r>
          </a:p>
          <a:p>
            <a:pPr lvl="1">
              <a:defRPr sz="1800"/>
            </a:pPr>
            <a:r>
              <a:rPr lang="nl-BE" sz="3600" dirty="0" err="1" smtClean="0"/>
              <a:t>KeePass</a:t>
            </a:r>
            <a:endParaRPr lang="nl-BE" sz="3600" dirty="0"/>
          </a:p>
          <a:p>
            <a:pPr lvl="1">
              <a:defRPr sz="1800"/>
            </a:pPr>
            <a:r>
              <a:rPr lang="nl-BE" sz="3600" dirty="0" err="1" smtClean="0"/>
              <a:t>LastPass</a:t>
            </a:r>
            <a:endParaRPr lang="nl-BE" sz="3600" dirty="0" smtClean="0"/>
          </a:p>
          <a:p>
            <a:pPr lvl="0">
              <a:defRPr sz="1800"/>
            </a:pPr>
            <a:r>
              <a:rPr lang="nl-BE" sz="4000" dirty="0" smtClean="0"/>
              <a:t>…</a:t>
            </a:r>
            <a:endParaRPr lang="nl-BE" sz="4000" dirty="0"/>
          </a:p>
        </p:txBody>
      </p:sp>
    </p:spTree>
    <p:extLst>
      <p:ext uri="{BB962C8B-B14F-4D97-AF65-F5344CB8AC3E}">
        <p14:creationId xmlns:p14="http://schemas.microsoft.com/office/powerpoint/2010/main" val="18564420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2" name="Picture 1"/>
          <p:cNvPicPr>
            <a:picLocks noChangeAspect="1"/>
          </p:cNvPicPr>
          <p:nvPr/>
        </p:nvPicPr>
        <p:blipFill>
          <a:blip r:embed="rId2"/>
          <a:stretch>
            <a:fillRect/>
          </a:stretch>
        </p:blipFill>
        <p:spPr>
          <a:xfrm>
            <a:off x="1961388" y="698609"/>
            <a:ext cx="9208972" cy="6906729"/>
          </a:xfrm>
          <a:prstGeom prst="rect">
            <a:avLst/>
          </a:prstGeom>
        </p:spPr>
      </p:pic>
    </p:spTree>
    <p:extLst>
      <p:ext uri="{BB962C8B-B14F-4D97-AF65-F5344CB8AC3E}">
        <p14:creationId xmlns:p14="http://schemas.microsoft.com/office/powerpoint/2010/main" val="125291096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sz="8400" dirty="0" smtClean="0"/>
              <a:t>Futur</a:t>
            </a:r>
            <a:r>
              <a:rPr lang="en-US" sz="8400" dirty="0" smtClean="0"/>
              <a:t>e</a:t>
            </a:r>
            <a:r>
              <a:rPr sz="8400" dirty="0" smtClean="0"/>
              <a:t> </a:t>
            </a:r>
            <a:r>
              <a:rPr lang="en-US" sz="8400" dirty="0" smtClean="0"/>
              <a:t>i</a:t>
            </a:r>
            <a:r>
              <a:rPr sz="8400" dirty="0" smtClean="0"/>
              <a:t>dea</a:t>
            </a:r>
            <a:r>
              <a:rPr lang="en-US" sz="8400" dirty="0" smtClean="0"/>
              <a:t>s</a:t>
            </a:r>
            <a:endParaRPr sz="8400" dirty="0"/>
          </a:p>
        </p:txBody>
      </p:sp>
      <p:sp>
        <p:nvSpPr>
          <p:cNvPr id="178" name="Shape 178"/>
          <p:cNvSpPr>
            <a:spLocks noGrp="1"/>
          </p:cNvSpPr>
          <p:nvPr>
            <p:ph type="body" idx="1"/>
          </p:nvPr>
        </p:nvSpPr>
        <p:spPr>
          <a:prstGeom prst="rect">
            <a:avLst/>
          </a:prstGeom>
        </p:spPr>
        <p:txBody>
          <a:bodyPr/>
          <a:lstStyle/>
          <a:p>
            <a:pPr lvl="0">
              <a:defRPr sz="1800"/>
            </a:pPr>
            <a:r>
              <a:rPr sz="4200" dirty="0"/>
              <a:t>Configuration Generator (online)</a:t>
            </a:r>
          </a:p>
          <a:p>
            <a:pPr lvl="0">
              <a:defRPr sz="1800"/>
            </a:pPr>
            <a:r>
              <a:rPr sz="4200" dirty="0" smtClean="0"/>
              <a:t>Other tools</a:t>
            </a:r>
            <a:endParaRPr lang="nl-BE" dirty="0"/>
          </a:p>
          <a:p>
            <a:pPr lvl="0">
              <a:defRPr sz="1800"/>
            </a:pPr>
            <a:r>
              <a:rPr lang="nl-BE" sz="4200" dirty="0" smtClean="0"/>
              <a:t>Other protocols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Current</a:t>
            </a:r>
            <a:r>
              <a:rPr lang="de-DE" dirty="0" smtClean="0"/>
              <a:t> </a:t>
            </a:r>
            <a:r>
              <a:rPr lang="de-DE" dirty="0" err="1" smtClean="0"/>
              <a:t>state</a:t>
            </a:r>
            <a:r>
              <a:rPr lang="de-DE" dirty="0" smtClean="0"/>
              <a:t> </a:t>
            </a:r>
            <a:r>
              <a:rPr lang="de-DE" dirty="0" err="1" smtClean="0"/>
              <a:t>as</a:t>
            </a:r>
            <a:r>
              <a:rPr lang="de-DE" dirty="0" smtClean="0"/>
              <a:t> of 2014/05/31</a:t>
            </a:r>
            <a:endParaRPr lang="de-DE" dirty="0"/>
          </a:p>
        </p:txBody>
      </p:sp>
      <p:sp>
        <p:nvSpPr>
          <p:cNvPr id="3" name="Inhaltsplatzhalter 2"/>
          <p:cNvSpPr>
            <a:spLocks noGrp="1"/>
          </p:cNvSpPr>
          <p:nvPr>
            <p:ph idx="1"/>
          </p:nvPr>
        </p:nvSpPr>
        <p:spPr/>
        <p:txBody>
          <a:bodyPr/>
          <a:lstStyle/>
          <a:p>
            <a:pPr>
              <a:buFont typeface="Wingdings" charset="2"/>
              <a:buChar char="ü"/>
            </a:pPr>
            <a:r>
              <a:rPr lang="de-DE" dirty="0" smtClean="0"/>
              <a:t>Solid </a:t>
            </a:r>
            <a:r>
              <a:rPr lang="de-DE" dirty="0" err="1" smtClean="0"/>
              <a:t>basis</a:t>
            </a:r>
            <a:r>
              <a:rPr lang="de-DE" dirty="0" smtClean="0"/>
              <a:t> </a:t>
            </a:r>
            <a:r>
              <a:rPr lang="de-DE" dirty="0" err="1" smtClean="0"/>
              <a:t>with</a:t>
            </a:r>
            <a:r>
              <a:rPr lang="de-DE" dirty="0" smtClean="0"/>
              <a:t> Variant (A) </a:t>
            </a:r>
            <a:r>
              <a:rPr lang="de-DE" dirty="0" err="1" smtClean="0"/>
              <a:t>and</a:t>
            </a:r>
            <a:r>
              <a:rPr lang="de-DE" dirty="0" smtClean="0"/>
              <a:t> (B)</a:t>
            </a:r>
          </a:p>
          <a:p>
            <a:pPr>
              <a:buFont typeface="Wingdings" charset="2"/>
              <a:buChar char="ü"/>
            </a:pPr>
            <a:r>
              <a:rPr lang="de-DE" dirty="0" smtClean="0"/>
              <a:t>Public </a:t>
            </a:r>
            <a:r>
              <a:rPr lang="de-DE" dirty="0" err="1" smtClean="0"/>
              <a:t>draft</a:t>
            </a:r>
            <a:r>
              <a:rPr lang="de-DE" dirty="0" smtClean="0"/>
              <a:t> was </a:t>
            </a:r>
            <a:r>
              <a:rPr lang="de-DE" dirty="0" err="1" smtClean="0"/>
              <a:t>widely</a:t>
            </a:r>
            <a:r>
              <a:rPr lang="de-DE" dirty="0" smtClean="0"/>
              <a:t> </a:t>
            </a:r>
            <a:r>
              <a:rPr lang="de-DE" dirty="0" err="1" smtClean="0"/>
              <a:t>presented</a:t>
            </a:r>
            <a:r>
              <a:rPr lang="de-DE" dirty="0" smtClean="0"/>
              <a:t> </a:t>
            </a:r>
            <a:r>
              <a:rPr lang="de-DE" dirty="0" err="1" smtClean="0"/>
              <a:t>at</a:t>
            </a:r>
            <a:r>
              <a:rPr lang="de-DE" dirty="0" smtClean="0"/>
              <a:t> </a:t>
            </a:r>
            <a:r>
              <a:rPr lang="de-DE" dirty="0" err="1" smtClean="0"/>
              <a:t>the</a:t>
            </a:r>
            <a:r>
              <a:rPr lang="de-DE" dirty="0" smtClean="0"/>
              <a:t> CCC, RIPE </a:t>
            </a:r>
            <a:r>
              <a:rPr lang="de-DE" dirty="0" err="1" smtClean="0"/>
              <a:t>meeting</a:t>
            </a:r>
            <a:r>
              <a:rPr lang="de-DE" dirty="0" smtClean="0"/>
              <a:t>, IETF </a:t>
            </a:r>
            <a:r>
              <a:rPr lang="de-DE" dirty="0" err="1" smtClean="0"/>
              <a:t>Strint</a:t>
            </a:r>
            <a:r>
              <a:rPr lang="de-DE" dirty="0" smtClean="0"/>
              <a:t> </a:t>
            </a:r>
            <a:r>
              <a:rPr lang="de-DE" dirty="0" err="1" smtClean="0"/>
              <a:t>workshop</a:t>
            </a:r>
            <a:r>
              <a:rPr lang="de-DE" dirty="0" smtClean="0"/>
              <a:t>, </a:t>
            </a:r>
            <a:r>
              <a:rPr lang="de-DE" dirty="0" err="1" smtClean="0"/>
              <a:t>Linuxdays</a:t>
            </a:r>
            <a:r>
              <a:rPr lang="de-DE" dirty="0" smtClean="0"/>
              <a:t>, ..., M3AAWG</a:t>
            </a:r>
          </a:p>
          <a:p>
            <a:r>
              <a:rPr lang="de-DE" dirty="0" err="1" smtClean="0"/>
              <a:t>Section</a:t>
            </a:r>
            <a:r>
              <a:rPr lang="de-DE" dirty="0" smtClean="0"/>
              <a:t> „</a:t>
            </a:r>
            <a:r>
              <a:rPr lang="de-DE" dirty="0" err="1" smtClean="0"/>
              <a:t>cipher</a:t>
            </a:r>
            <a:r>
              <a:rPr lang="de-DE" dirty="0" smtClean="0"/>
              <a:t> </a:t>
            </a:r>
            <a:r>
              <a:rPr lang="de-DE" dirty="0" err="1" smtClean="0"/>
              <a:t>suites</a:t>
            </a:r>
            <a:r>
              <a:rPr lang="de-DE" dirty="0" smtClean="0"/>
              <a:t>“ still a </a:t>
            </a:r>
            <a:r>
              <a:rPr lang="de-DE" dirty="0" err="1" smtClean="0"/>
              <a:t>bit</a:t>
            </a:r>
            <a:r>
              <a:rPr lang="de-DE" dirty="0" smtClean="0"/>
              <a:t> </a:t>
            </a:r>
            <a:r>
              <a:rPr lang="de-DE" dirty="0" err="1" smtClean="0"/>
              <a:t>messy</a:t>
            </a:r>
            <a:r>
              <a:rPr lang="de-DE" dirty="0" smtClean="0"/>
              <a:t>, </a:t>
            </a:r>
            <a:r>
              <a:rPr lang="de-DE" dirty="0" err="1" smtClean="0"/>
              <a:t>needs</a:t>
            </a:r>
            <a:r>
              <a:rPr lang="de-DE" dirty="0" smtClean="0"/>
              <a:t> </a:t>
            </a:r>
            <a:r>
              <a:rPr lang="de-DE" dirty="0" err="1" smtClean="0"/>
              <a:t>more</a:t>
            </a:r>
            <a:r>
              <a:rPr lang="de-DE" dirty="0" smtClean="0"/>
              <a:t> </a:t>
            </a:r>
            <a:r>
              <a:rPr lang="de-DE" dirty="0" err="1" smtClean="0"/>
              <a:t>work</a:t>
            </a:r>
            <a:endParaRPr lang="de-DE" dirty="0" smtClean="0"/>
          </a:p>
          <a:p>
            <a:r>
              <a:rPr lang="de-DE" dirty="0" smtClean="0"/>
              <a:t>Need </a:t>
            </a:r>
            <a:r>
              <a:rPr lang="de-DE" dirty="0" err="1" smtClean="0"/>
              <a:t>to</a:t>
            </a:r>
            <a:r>
              <a:rPr lang="de-DE" dirty="0" smtClean="0"/>
              <a:t> </a:t>
            </a:r>
            <a:r>
              <a:rPr lang="de-DE" dirty="0" err="1" smtClean="0"/>
              <a:t>convert</a:t>
            </a:r>
            <a:r>
              <a:rPr lang="de-DE" dirty="0" smtClean="0"/>
              <a:t> </a:t>
            </a:r>
            <a:r>
              <a:rPr lang="de-DE" dirty="0" err="1" smtClean="0"/>
              <a:t>to</a:t>
            </a:r>
            <a:r>
              <a:rPr lang="de-DE" dirty="0" smtClean="0"/>
              <a:t> HTML</a:t>
            </a:r>
            <a:endParaRPr lang="de-DE" dirty="0"/>
          </a:p>
        </p:txBody>
      </p:sp>
    </p:spTree>
    <p:extLst>
      <p:ext uri="{BB962C8B-B14F-4D97-AF65-F5344CB8AC3E}">
        <p14:creationId xmlns:p14="http://schemas.microsoft.com/office/powerpoint/2010/main" val="32745448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254000"/>
            <a:ext cx="10464800" cy="1537981"/>
          </a:xfrm>
        </p:spPr>
        <p:txBody>
          <a:bodyPr>
            <a:normAutofit/>
          </a:bodyPr>
          <a:lstStyle/>
          <a:p>
            <a:r>
              <a:rPr lang="de-DE" dirty="0" err="1" smtClean="0"/>
              <a:t>How</a:t>
            </a:r>
            <a:r>
              <a:rPr lang="de-DE" dirty="0" smtClean="0"/>
              <a:t> </a:t>
            </a:r>
            <a:r>
              <a:rPr lang="de-DE" dirty="0" err="1" smtClean="0"/>
              <a:t>to</a:t>
            </a:r>
            <a:r>
              <a:rPr lang="de-DE" dirty="0" smtClean="0"/>
              <a:t> </a:t>
            </a:r>
            <a:r>
              <a:rPr lang="de-DE" dirty="0" err="1" smtClean="0"/>
              <a:t>participate</a:t>
            </a:r>
            <a:endParaRPr lang="de-DE" dirty="0"/>
          </a:p>
        </p:txBody>
      </p:sp>
      <p:sp>
        <p:nvSpPr>
          <p:cNvPr id="3" name="Inhaltsplatzhalter 2"/>
          <p:cNvSpPr>
            <a:spLocks noGrp="1"/>
          </p:cNvSpPr>
          <p:nvPr>
            <p:ph idx="1"/>
          </p:nvPr>
        </p:nvSpPr>
        <p:spPr>
          <a:xfrm>
            <a:off x="1270000" y="2867370"/>
            <a:ext cx="10464800" cy="5715000"/>
          </a:xfrm>
        </p:spPr>
        <p:txBody>
          <a:bodyPr>
            <a:noAutofit/>
          </a:bodyPr>
          <a:lstStyle/>
          <a:p>
            <a:pPr marL="571500">
              <a:lnSpc>
                <a:spcPct val="90000"/>
              </a:lnSpc>
            </a:pPr>
            <a:r>
              <a:rPr lang="de-DE" sz="3200" dirty="0" err="1" smtClean="0"/>
              <a:t>We</a:t>
            </a:r>
            <a:r>
              <a:rPr lang="de-DE" sz="3200" dirty="0" smtClean="0"/>
              <a:t> </a:t>
            </a:r>
            <a:r>
              <a:rPr lang="de-DE" sz="3200" dirty="0" err="1" smtClean="0"/>
              <a:t>need</a:t>
            </a:r>
            <a:r>
              <a:rPr lang="de-DE" sz="3200" dirty="0" smtClean="0"/>
              <a:t>: </a:t>
            </a:r>
            <a:r>
              <a:rPr lang="de-DE" sz="3200" dirty="0" err="1" smtClean="0"/>
              <a:t>cryptologists</a:t>
            </a:r>
            <a:r>
              <a:rPr lang="de-DE" sz="3200" dirty="0" smtClean="0"/>
              <a:t>, sysadmins, </a:t>
            </a:r>
            <a:r>
              <a:rPr lang="de-DE" sz="3200" dirty="0" err="1" smtClean="0"/>
              <a:t>hackers</a:t>
            </a:r>
            <a:endParaRPr lang="de-DE" sz="3200" dirty="0" smtClean="0"/>
          </a:p>
          <a:p>
            <a:pPr marL="571500">
              <a:lnSpc>
                <a:spcPct val="90000"/>
              </a:lnSpc>
            </a:pPr>
            <a:r>
              <a:rPr lang="de-DE" sz="3200" dirty="0" smtClean="0"/>
              <a:t>Read </a:t>
            </a:r>
            <a:r>
              <a:rPr lang="de-DE" sz="3200" dirty="0" err="1" smtClean="0"/>
              <a:t>the</a:t>
            </a:r>
            <a:r>
              <a:rPr lang="de-DE" sz="3200" dirty="0" smtClean="0"/>
              <a:t> </a:t>
            </a:r>
            <a:r>
              <a:rPr lang="de-DE" sz="3200" dirty="0" err="1" smtClean="0"/>
              <a:t>document</a:t>
            </a:r>
            <a:r>
              <a:rPr lang="de-DE" sz="3200" dirty="0" smtClean="0"/>
              <a:t>, find </a:t>
            </a:r>
            <a:r>
              <a:rPr lang="de-DE" sz="3200" dirty="0" err="1" smtClean="0"/>
              <a:t>bugs</a:t>
            </a:r>
            <a:endParaRPr lang="de-DE" sz="3200" dirty="0" smtClean="0"/>
          </a:p>
          <a:p>
            <a:pPr marL="571500">
              <a:lnSpc>
                <a:spcPct val="90000"/>
              </a:lnSpc>
            </a:pPr>
            <a:r>
              <a:rPr lang="de-DE" sz="3200" dirty="0" err="1" smtClean="0"/>
              <a:t>Subscribe</a:t>
            </a:r>
            <a:r>
              <a:rPr lang="de-DE" sz="3200" dirty="0" smtClean="0"/>
              <a:t> </a:t>
            </a:r>
            <a:r>
              <a:rPr lang="de-DE" sz="3200" dirty="0" err="1" smtClean="0"/>
              <a:t>to</a:t>
            </a:r>
            <a:r>
              <a:rPr lang="de-DE" sz="3200" dirty="0" smtClean="0"/>
              <a:t> </a:t>
            </a:r>
            <a:r>
              <a:rPr lang="de-DE" sz="3200" dirty="0" err="1" smtClean="0"/>
              <a:t>the</a:t>
            </a:r>
            <a:r>
              <a:rPr lang="de-DE" sz="3200" dirty="0" smtClean="0"/>
              <a:t> </a:t>
            </a:r>
            <a:r>
              <a:rPr lang="de-DE" sz="3200" dirty="0" err="1" smtClean="0"/>
              <a:t>mailing</a:t>
            </a:r>
            <a:r>
              <a:rPr lang="de-DE" sz="3200" dirty="0" smtClean="0"/>
              <a:t> </a:t>
            </a:r>
            <a:r>
              <a:rPr lang="de-DE" sz="3200" dirty="0" err="1" smtClean="0"/>
              <a:t>list</a:t>
            </a:r>
            <a:endParaRPr lang="de-DE" sz="3200" dirty="0" smtClean="0"/>
          </a:p>
          <a:p>
            <a:pPr marL="571500">
              <a:lnSpc>
                <a:spcPct val="90000"/>
              </a:lnSpc>
            </a:pPr>
            <a:r>
              <a:rPr lang="de-DE" sz="3200" dirty="0" err="1" smtClean="0"/>
              <a:t>Understand</a:t>
            </a:r>
            <a:r>
              <a:rPr lang="de-DE" sz="3200" dirty="0" smtClean="0"/>
              <a:t> </a:t>
            </a:r>
            <a:r>
              <a:rPr lang="de-DE" sz="3200" dirty="0" err="1" smtClean="0"/>
              <a:t>the</a:t>
            </a:r>
            <a:r>
              <a:rPr lang="de-DE" sz="3200" dirty="0" smtClean="0"/>
              <a:t> </a:t>
            </a:r>
            <a:r>
              <a:rPr lang="de-DE" sz="3200" dirty="0" err="1" smtClean="0"/>
              <a:t>cipher</a:t>
            </a:r>
            <a:r>
              <a:rPr lang="de-DE" sz="3200" dirty="0" smtClean="0"/>
              <a:t> </a:t>
            </a:r>
            <a:r>
              <a:rPr lang="de-DE" sz="3200" dirty="0" err="1" smtClean="0"/>
              <a:t>strings</a:t>
            </a:r>
            <a:r>
              <a:rPr lang="de-DE" sz="3200" dirty="0" smtClean="0"/>
              <a:t> Variant (A) </a:t>
            </a:r>
            <a:r>
              <a:rPr lang="de-DE" sz="3200" dirty="0" err="1" smtClean="0"/>
              <a:t>and</a:t>
            </a:r>
            <a:r>
              <a:rPr lang="de-DE" sz="3200" dirty="0" smtClean="0"/>
              <a:t> (B) </a:t>
            </a:r>
            <a:r>
              <a:rPr lang="de-DE" sz="3200" dirty="0" err="1" smtClean="0"/>
              <a:t>before</a:t>
            </a:r>
            <a:r>
              <a:rPr lang="de-DE" sz="3200" dirty="0" smtClean="0"/>
              <a:t> </a:t>
            </a:r>
            <a:r>
              <a:rPr lang="de-DE" sz="3200" dirty="0" err="1" smtClean="0"/>
              <a:t>proposing</a:t>
            </a:r>
            <a:r>
              <a:rPr lang="de-DE" sz="3200" dirty="0" smtClean="0"/>
              <a:t> </a:t>
            </a:r>
            <a:r>
              <a:rPr lang="de-DE" sz="3200" dirty="0" err="1" smtClean="0"/>
              <a:t>some</a:t>
            </a:r>
            <a:r>
              <a:rPr lang="de-DE" sz="3200" dirty="0" smtClean="0"/>
              <a:t> </a:t>
            </a:r>
            <a:r>
              <a:rPr lang="de-DE" sz="3200" dirty="0" err="1" smtClean="0"/>
              <a:t>changes</a:t>
            </a:r>
            <a:endParaRPr lang="de-DE" sz="3200" dirty="0" smtClean="0"/>
          </a:p>
          <a:p>
            <a:pPr marL="571500">
              <a:lnSpc>
                <a:spcPct val="90000"/>
              </a:lnSpc>
            </a:pPr>
            <a:r>
              <a:rPr lang="de-DE" sz="3200" dirty="0" err="1" smtClean="0"/>
              <a:t>If</a:t>
            </a:r>
            <a:r>
              <a:rPr lang="de-DE" sz="3200" dirty="0" smtClean="0"/>
              <a:t> </a:t>
            </a:r>
            <a:r>
              <a:rPr lang="de-DE" sz="3200" dirty="0" err="1" smtClean="0"/>
              <a:t>you</a:t>
            </a:r>
            <a:r>
              <a:rPr lang="de-DE" sz="3200" dirty="0" smtClean="0"/>
              <a:t> </a:t>
            </a:r>
            <a:r>
              <a:rPr lang="de-DE" sz="3200" dirty="0" err="1" smtClean="0"/>
              <a:t>add</a:t>
            </a:r>
            <a:r>
              <a:rPr lang="de-DE" sz="3200" dirty="0" smtClean="0"/>
              <a:t> </a:t>
            </a:r>
            <a:r>
              <a:rPr lang="de-DE" sz="3200" dirty="0" err="1" smtClean="0"/>
              <a:t>content</a:t>
            </a:r>
            <a:r>
              <a:rPr lang="de-DE" sz="3200" dirty="0" smtClean="0"/>
              <a:t> </a:t>
            </a:r>
            <a:r>
              <a:rPr lang="de-DE" sz="3200" dirty="0" err="1" smtClean="0"/>
              <a:t>to</a:t>
            </a:r>
            <a:r>
              <a:rPr lang="de-DE" sz="3200" dirty="0" smtClean="0"/>
              <a:t> a </a:t>
            </a:r>
            <a:r>
              <a:rPr lang="de-DE" sz="3200" dirty="0" err="1" smtClean="0"/>
              <a:t>subsection</a:t>
            </a:r>
            <a:r>
              <a:rPr lang="de-DE" sz="3200" dirty="0" smtClean="0"/>
              <a:t>, </a:t>
            </a:r>
            <a:r>
              <a:rPr lang="de-DE" sz="3200" dirty="0" err="1" smtClean="0"/>
              <a:t>make</a:t>
            </a:r>
            <a:r>
              <a:rPr lang="de-DE" sz="3200" dirty="0" smtClean="0"/>
              <a:t> a sample </a:t>
            </a:r>
            <a:r>
              <a:rPr lang="de-DE" sz="3200" dirty="0" err="1" smtClean="0"/>
              <a:t>config</a:t>
            </a:r>
            <a:r>
              <a:rPr lang="de-DE" sz="3200" dirty="0" smtClean="0"/>
              <a:t> </a:t>
            </a:r>
            <a:r>
              <a:rPr lang="de-DE" sz="3200" dirty="0" err="1" smtClean="0"/>
              <a:t>with</a:t>
            </a:r>
            <a:r>
              <a:rPr lang="de-DE" sz="3200" dirty="0" smtClean="0"/>
              <a:t> variant (B)</a:t>
            </a:r>
          </a:p>
          <a:p>
            <a:pPr marL="571500">
              <a:lnSpc>
                <a:spcPct val="90000"/>
              </a:lnSpc>
            </a:pPr>
            <a:r>
              <a:rPr lang="de-DE" sz="3200" dirty="0" err="1" smtClean="0"/>
              <a:t>Git</a:t>
            </a:r>
            <a:r>
              <a:rPr lang="de-DE" sz="3200" dirty="0" smtClean="0"/>
              <a:t> </a:t>
            </a:r>
            <a:r>
              <a:rPr lang="de-DE" sz="3200" dirty="0" err="1" smtClean="0"/>
              <a:t>repo</a:t>
            </a:r>
            <a:r>
              <a:rPr lang="de-DE" sz="3200" dirty="0" smtClean="0"/>
              <a:t> </a:t>
            </a:r>
            <a:r>
              <a:rPr lang="de-DE" sz="3200" dirty="0" err="1" smtClean="0"/>
              <a:t>is</a:t>
            </a:r>
            <a:r>
              <a:rPr lang="de-DE" sz="3200" dirty="0" smtClean="0"/>
              <a:t> </a:t>
            </a:r>
            <a:r>
              <a:rPr lang="de-DE" sz="3200" dirty="0" err="1" smtClean="0"/>
              <a:t>world-readable</a:t>
            </a:r>
            <a:endParaRPr lang="de-DE" sz="3200" dirty="0" smtClean="0"/>
          </a:p>
          <a:p>
            <a:pPr marL="571500">
              <a:lnSpc>
                <a:spcPct val="90000"/>
              </a:lnSpc>
            </a:pPr>
            <a:r>
              <a:rPr lang="de-DE" sz="3200" dirty="0" err="1" smtClean="0"/>
              <a:t>We</a:t>
            </a:r>
            <a:r>
              <a:rPr lang="de-DE" sz="3200" dirty="0" smtClean="0"/>
              <a:t> </a:t>
            </a:r>
            <a:r>
              <a:rPr lang="de-DE" sz="3200" dirty="0" err="1" smtClean="0"/>
              <a:t>need</a:t>
            </a:r>
            <a:r>
              <a:rPr lang="de-DE" sz="3200" dirty="0" smtClean="0"/>
              <a:t>: </a:t>
            </a:r>
          </a:p>
          <a:p>
            <a:pPr marL="1140451" lvl="1">
              <a:lnSpc>
                <a:spcPct val="90000"/>
              </a:lnSpc>
            </a:pPr>
            <a:r>
              <a:rPr lang="de-DE" sz="3200" dirty="0" smtClean="0"/>
              <a:t>Add </a:t>
            </a:r>
            <a:r>
              <a:rPr lang="de-DE" sz="3200" dirty="0" err="1" smtClean="0"/>
              <a:t>content</a:t>
            </a:r>
            <a:r>
              <a:rPr lang="de-DE" sz="3200" dirty="0" smtClean="0"/>
              <a:t> </a:t>
            </a:r>
            <a:r>
              <a:rPr lang="de-DE" sz="3200" dirty="0" err="1" smtClean="0"/>
              <a:t>to</a:t>
            </a:r>
            <a:r>
              <a:rPr lang="de-DE" sz="3200" dirty="0" smtClean="0"/>
              <a:t> an </a:t>
            </a:r>
            <a:r>
              <a:rPr lang="de-DE" sz="3200" dirty="0" err="1" smtClean="0"/>
              <a:t>subsection</a:t>
            </a:r>
            <a:r>
              <a:rPr lang="de-DE" sz="3200" dirty="0" smtClean="0"/>
              <a:t> </a:t>
            </a:r>
            <a:r>
              <a:rPr lang="de-DE" sz="3200" dirty="0" err="1" smtClean="0"/>
              <a:t>from</a:t>
            </a:r>
            <a:r>
              <a:rPr lang="de-DE" sz="3200" dirty="0" smtClean="0"/>
              <a:t> </a:t>
            </a:r>
            <a:r>
              <a:rPr lang="de-DE" sz="3200" dirty="0" err="1" smtClean="0"/>
              <a:t>the</a:t>
            </a:r>
            <a:r>
              <a:rPr lang="de-DE" sz="3200" dirty="0" smtClean="0"/>
              <a:t> TODO </a:t>
            </a:r>
            <a:r>
              <a:rPr lang="de-DE" sz="3200" dirty="0" err="1" smtClean="0"/>
              <a:t>list</a:t>
            </a:r>
            <a:r>
              <a:rPr lang="de-DE" sz="3200" dirty="0" smtClean="0"/>
              <a:t> </a:t>
            </a:r>
            <a:br>
              <a:rPr lang="de-DE" sz="3200" dirty="0" smtClean="0"/>
            </a:br>
            <a:r>
              <a:rPr lang="de-DE" sz="3200" dirty="0" smtClean="0">
                <a:sym typeface="Wingdings"/>
              </a:rPr>
              <a:t> send </a:t>
            </a:r>
            <a:r>
              <a:rPr lang="de-DE" sz="3200" dirty="0" err="1" smtClean="0">
                <a:sym typeface="Wingdings"/>
              </a:rPr>
              <a:t>us</a:t>
            </a:r>
            <a:r>
              <a:rPr lang="de-DE" sz="3200" dirty="0" smtClean="0">
                <a:sym typeface="Wingdings"/>
              </a:rPr>
              <a:t> </a:t>
            </a:r>
            <a:r>
              <a:rPr lang="de-DE" sz="3200" dirty="0" err="1" smtClean="0">
                <a:sym typeface="Wingdings"/>
              </a:rPr>
              <a:t>diffs</a:t>
            </a:r>
            <a:endParaRPr lang="de-DE" sz="3200" dirty="0" smtClean="0"/>
          </a:p>
          <a:p>
            <a:pPr marL="1140451" lvl="1">
              <a:lnSpc>
                <a:spcPct val="90000"/>
              </a:lnSpc>
            </a:pPr>
            <a:r>
              <a:rPr lang="de-DE" sz="3200" b="1" dirty="0" err="1" smtClean="0">
                <a:solidFill>
                  <a:srgbClr val="008000"/>
                </a:solidFill>
              </a:rPr>
              <a:t>Reviewers</a:t>
            </a:r>
            <a:r>
              <a:rPr lang="de-DE" sz="3200" b="1" dirty="0" smtClean="0">
                <a:solidFill>
                  <a:srgbClr val="008000"/>
                </a:solidFill>
              </a:rPr>
              <a:t>!</a:t>
            </a:r>
          </a:p>
        </p:txBody>
      </p:sp>
    </p:spTree>
    <p:extLst>
      <p:ext uri="{BB962C8B-B14F-4D97-AF65-F5344CB8AC3E}">
        <p14:creationId xmlns:p14="http://schemas.microsoft.com/office/powerpoint/2010/main" val="41638330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3871"/>
            <a:ext cx="10464800" cy="2438400"/>
          </a:xfrm>
          <a:prstGeom prst="rect">
            <a:avLst/>
          </a:prstGeom>
        </p:spPr>
        <p:txBody>
          <a:bodyPr/>
          <a:lstStyle/>
          <a:p>
            <a:pPr lvl="0">
              <a:defRPr sz="1800"/>
            </a:pPr>
            <a:r>
              <a:rPr lang="nl-BE" sz="8400" dirty="0" smtClean="0"/>
              <a:t>Thank you!</a:t>
            </a:r>
            <a:endParaRPr sz="8400" dirty="0"/>
          </a:p>
        </p:txBody>
      </p:sp>
      <p:sp>
        <p:nvSpPr>
          <p:cNvPr id="184" name="Shape 184"/>
          <p:cNvSpPr>
            <a:spLocks noGrp="1"/>
          </p:cNvSpPr>
          <p:nvPr>
            <p:ph type="body" idx="1"/>
          </p:nvPr>
        </p:nvSpPr>
        <p:spPr>
          <a:xfrm>
            <a:off x="792481" y="2633129"/>
            <a:ext cx="11625798" cy="6426200"/>
          </a:xfrm>
          <a:prstGeom prst="rect">
            <a:avLst/>
          </a:prstGeom>
        </p:spPr>
        <p:txBody>
          <a:bodyPr/>
          <a:lstStyle/>
          <a:p>
            <a:pPr lvl="0">
              <a:defRPr sz="1800"/>
            </a:pPr>
            <a:r>
              <a:rPr sz="4200" dirty="0"/>
              <a:t>BetterCrypto.org</a:t>
            </a:r>
          </a:p>
          <a:p>
            <a:pPr lvl="0">
              <a:defRPr sz="1800"/>
            </a:pPr>
            <a:r>
              <a:rPr sz="4200" dirty="0"/>
              <a:t>https://git.bettercrypto.org/ach-master.git</a:t>
            </a:r>
          </a:p>
          <a:p>
            <a:pPr lvl="0">
              <a:defRPr sz="1800"/>
            </a:pPr>
            <a:r>
              <a:rPr sz="4200" dirty="0"/>
              <a:t>http://lists.cert.at/cgi-bin/mailman/listinfo/ach</a:t>
            </a:r>
          </a:p>
          <a:p>
            <a:pPr marL="317500" lvl="0" indent="0">
              <a:buNone/>
              <a:defRPr sz="1800"/>
            </a:pPr>
            <a:endParaRPr sz="4200" dirty="0"/>
          </a:p>
          <a:p>
            <a:pPr lvl="0">
              <a:defRPr sz="1800"/>
            </a:pPr>
            <a:r>
              <a:rPr sz="4200" dirty="0"/>
              <a:t>Contact</a:t>
            </a:r>
          </a:p>
          <a:p>
            <a:pPr lvl="1">
              <a:defRPr sz="1800"/>
            </a:pPr>
            <a:r>
              <a:rPr sz="4000" u="sng" dirty="0" smtClean="0">
                <a:hlinkClick r:id="rId2"/>
              </a:rPr>
              <a:t>david</a:t>
            </a:r>
            <a:r>
              <a:rPr sz="4000" u="sng" dirty="0">
                <a:hlinkClick r:id="rId2"/>
              </a:rPr>
              <a:t>@autopsit.org</a:t>
            </a:r>
            <a:r>
              <a:rPr sz="4000" dirty="0"/>
              <a:t> — @</a:t>
            </a:r>
            <a:r>
              <a:rPr sz="4000" dirty="0" smtClean="0"/>
              <a:t>ddurvaux</a:t>
            </a:r>
            <a:endParaRPr lang="nl-BE" sz="4000" dirty="0" smtClean="0"/>
          </a:p>
          <a:p>
            <a:pPr lvl="1">
              <a:defRPr sz="1800"/>
            </a:pPr>
            <a:r>
              <a:rPr lang="nl-BE" sz="4000" dirty="0" smtClean="0">
                <a:hlinkClick r:id="rId3"/>
              </a:rPr>
              <a:t>aaron@lo-res.org</a:t>
            </a:r>
            <a:r>
              <a:rPr lang="nl-BE" sz="4000" dirty="0" smtClean="0"/>
              <a:t> — </a:t>
            </a:r>
            <a:r>
              <a:rPr lang="nl-BE" sz="4000" dirty="0" smtClean="0"/>
              <a:t>@</a:t>
            </a:r>
            <a:r>
              <a:rPr lang="nl-BE" sz="4000" dirty="0" err="1" smtClean="0"/>
              <a:t>KaplanAaron</a:t>
            </a:r>
            <a:endParaRPr lang="nl-BE" sz="4000" dirty="0" smtClean="0"/>
          </a:p>
          <a:p>
            <a:pPr lvl="1">
              <a:defRPr sz="1800"/>
            </a:pPr>
            <a:r>
              <a:rPr lang="nl-BE" sz="4000" dirty="0" smtClean="0">
                <a:hlinkClick r:id="rId4"/>
              </a:rPr>
              <a:t>azet@azet.org</a:t>
            </a:r>
            <a:r>
              <a:rPr lang="nl-BE" sz="4000" dirty="0"/>
              <a:t> </a:t>
            </a:r>
            <a:r>
              <a:rPr lang="nl-BE" sz="4400" dirty="0"/>
              <a:t>— </a:t>
            </a:r>
            <a:r>
              <a:rPr lang="nl-BE" sz="4400" dirty="0" smtClean="0"/>
              <a:t>@</a:t>
            </a:r>
            <a:r>
              <a:rPr lang="nl-BE" sz="4400" dirty="0" err="1" smtClean="0"/>
              <a:t>a_z_e_t</a:t>
            </a:r>
            <a:endParaRPr lang="nl-BE" sz="4400" dirty="0"/>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410262"/>
            <a:ext cx="10464800" cy="2438400"/>
          </a:xfrm>
          <a:prstGeom prst="rect">
            <a:avLst/>
          </a:prstGeom>
        </p:spPr>
        <p:txBody>
          <a:bodyPr/>
          <a:lstStyle/>
          <a:p>
            <a:pPr lvl="0">
              <a:defRPr sz="1800"/>
            </a:pPr>
            <a:r>
              <a:rPr lang="nl-BE" sz="8400" dirty="0" smtClean="0"/>
              <a:t>More?</a:t>
            </a:r>
            <a:endParaRPr sz="8400" dirty="0"/>
          </a:p>
        </p:txBody>
      </p:sp>
    </p:spTree>
    <p:extLst>
      <p:ext uri="{BB962C8B-B14F-4D97-AF65-F5344CB8AC3E}">
        <p14:creationId xmlns:p14="http://schemas.microsoft.com/office/powerpoint/2010/main" val="222705404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637894333"/>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2114"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6750130"/>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2115"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extLst>
      <p:ext uri="{BB962C8B-B14F-4D97-AF65-F5344CB8AC3E}">
        <p14:creationId xmlns:p14="http://schemas.microsoft.com/office/powerpoint/2010/main" val="296815176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Historic ciphers</a:t>
            </a:r>
            <a:endParaRPr sz="8400" dirty="0"/>
          </a:p>
        </p:txBody>
      </p:sp>
      <p:sp>
        <p:nvSpPr>
          <p:cNvPr id="2" name="Text Placeholder 1"/>
          <p:cNvSpPr>
            <a:spLocks noGrp="1"/>
          </p:cNvSpPr>
          <p:nvPr>
            <p:ph type="body" idx="1"/>
          </p:nvPr>
        </p:nvSpPr>
        <p:spPr>
          <a:xfrm>
            <a:off x="1270000" y="2768600"/>
            <a:ext cx="10464800" cy="1125785"/>
          </a:xfrm>
        </p:spPr>
        <p:txBody>
          <a:bodyPr/>
          <a:lstStyle/>
          <a:p>
            <a:r>
              <a:rPr lang="en-US" dirty="0" smtClean="0"/>
              <a:t>Caesar Cipher</a:t>
            </a:r>
          </a:p>
          <a:p>
            <a:r>
              <a:rPr lang="en-US" dirty="0" err="1" smtClean="0"/>
              <a:t>Vigenère</a:t>
            </a:r>
            <a:r>
              <a:rPr lang="en-US" dirty="0" smtClean="0"/>
              <a:t> Cipher</a:t>
            </a:r>
            <a:endParaRPr lang="en-US" dirty="0"/>
          </a:p>
        </p:txBody>
      </p:sp>
      <p:pic>
        <p:nvPicPr>
          <p:cNvPr id="3" name="Picture 2"/>
          <p:cNvPicPr>
            <a:picLocks noChangeAspect="1"/>
          </p:cNvPicPr>
          <p:nvPr/>
        </p:nvPicPr>
        <p:blipFill>
          <a:blip r:embed="rId3"/>
          <a:stretch>
            <a:fillRect/>
          </a:stretch>
        </p:blipFill>
        <p:spPr>
          <a:xfrm>
            <a:off x="4075303" y="4253176"/>
            <a:ext cx="4870899" cy="4870899"/>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defRPr sz="1800"/>
            </a:pPr>
            <a:r>
              <a:rPr sz="8400" dirty="0" smtClean="0"/>
              <a:t>Heartb</a:t>
            </a:r>
            <a:r>
              <a:rPr lang="en-US" sz="8400" dirty="0" smtClean="0"/>
              <a:t>leed</a:t>
            </a:r>
            <a:endParaRPr sz="8400" dirty="0"/>
          </a:p>
        </p:txBody>
      </p:sp>
      <p:sp>
        <p:nvSpPr>
          <p:cNvPr id="129" name="Shape 129"/>
          <p:cNvSpPr>
            <a:spLocks noGrp="1"/>
          </p:cNvSpPr>
          <p:nvPr>
            <p:ph type="body" idx="1"/>
          </p:nvPr>
        </p:nvSpPr>
        <p:spPr>
          <a:xfrm>
            <a:off x="1270000" y="5239543"/>
            <a:ext cx="10464800" cy="3701257"/>
          </a:xfrm>
          <a:prstGeom prst="rect">
            <a:avLst/>
          </a:prstGeom>
        </p:spPr>
        <p:txBody>
          <a:bodyPr/>
          <a:lstStyle/>
          <a:p>
            <a:pPr lvl="0">
              <a:defRPr sz="1800"/>
            </a:pPr>
            <a:r>
              <a:rPr sz="4200" dirty="0"/>
              <a:t>payload (pl) and payload_length (payload) are controlled by attacker</a:t>
            </a:r>
          </a:p>
          <a:p>
            <a:pPr lvl="0">
              <a:defRPr sz="1800"/>
            </a:pPr>
            <a:r>
              <a:rPr sz="4200" dirty="0"/>
              <a:t>memcpy will copy a part of the victim memory to the reply…</a:t>
            </a:r>
          </a:p>
        </p:txBody>
      </p:sp>
      <p:sp>
        <p:nvSpPr>
          <p:cNvPr id="130" name="Shape 130"/>
          <p:cNvSpPr/>
          <p:nvPr/>
        </p:nvSpPr>
        <p:spPr>
          <a:xfrm>
            <a:off x="1823974" y="2735963"/>
            <a:ext cx="9212458" cy="225702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gn="l">
              <a:defRPr sz="1800"/>
            </a:pPr>
            <a:r>
              <a:rPr sz="3200" dirty="0">
                <a:latin typeface="Andale Mono"/>
                <a:ea typeface="Gill Sans Light"/>
                <a:cs typeface="Andale Mono"/>
                <a:sym typeface="Gill Sans Light"/>
              </a:rPr>
              <a:t>/* Enter response type, length and copy payload */</a:t>
            </a:r>
          </a:p>
          <a:p>
            <a:pPr lvl="0" algn="l">
              <a:defRPr sz="1800"/>
            </a:pPr>
            <a:r>
              <a:rPr sz="3600" dirty="0" smtClean="0">
                <a:latin typeface="Andale Mono"/>
                <a:ea typeface="Gill Sans Light"/>
                <a:cs typeface="Andale Mono"/>
                <a:sym typeface="Gill Sans Light"/>
              </a:rPr>
              <a:t>*</a:t>
            </a:r>
            <a:r>
              <a:rPr sz="3600" dirty="0">
                <a:latin typeface="Andale Mono"/>
                <a:ea typeface="Gill Sans Light"/>
                <a:cs typeface="Andale Mono"/>
                <a:sym typeface="Gill Sans Light"/>
              </a:rPr>
              <a:t>bp++ = TLS1_HB_RESPONSE;</a:t>
            </a:r>
          </a:p>
          <a:p>
            <a:pPr lvl="0" algn="l">
              <a:defRPr sz="1800"/>
            </a:pPr>
            <a:r>
              <a:rPr sz="3600" dirty="0">
                <a:latin typeface="Andale Mono"/>
                <a:ea typeface="Gill Sans Light"/>
                <a:cs typeface="Andale Mono"/>
                <a:sym typeface="Gill Sans Light"/>
              </a:rPr>
              <a:t>s2n(payload, bp);</a:t>
            </a:r>
          </a:p>
          <a:p>
            <a:pPr lvl="0" algn="l">
              <a:defRPr sz="1800"/>
            </a:pPr>
            <a:r>
              <a:rPr sz="3600" dirty="0">
                <a:latin typeface="Andale Mono"/>
                <a:ea typeface="Gill Sans Light"/>
                <a:cs typeface="Andale Mono"/>
                <a:sym typeface="Gill Sans Light"/>
              </a:rPr>
              <a:t>memcpy(bp, pl, payload);</a:t>
            </a: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pPr>
            <a:r>
              <a:rPr sz="8400"/>
              <a:t>ECC</a:t>
            </a:r>
          </a:p>
        </p:txBody>
      </p:sp>
      <p:sp>
        <p:nvSpPr>
          <p:cNvPr id="111" name="Shape 111"/>
          <p:cNvSpPr>
            <a:spLocks noGrp="1"/>
          </p:cNvSpPr>
          <p:nvPr>
            <p:ph type="body" idx="1"/>
          </p:nvPr>
        </p:nvSpPr>
        <p:spPr>
          <a:prstGeom prst="rect">
            <a:avLst/>
          </a:prstGeom>
        </p:spPr>
        <p:txBody>
          <a:bodyPr/>
          <a:lstStyle/>
          <a:p>
            <a:pPr lvl="0">
              <a:defRPr sz="1800"/>
            </a:pPr>
            <a:r>
              <a:rPr sz="4200" dirty="0"/>
              <a:t>Elliptic curve cryptography (ECC)</a:t>
            </a:r>
          </a:p>
          <a:p>
            <a:pPr lvl="0">
              <a:defRPr sz="1800"/>
            </a:pPr>
            <a:r>
              <a:rPr sz="4200" dirty="0"/>
              <a:t>Finding the discrete logarithm of a random elliptic curve element </a:t>
            </a:r>
          </a:p>
          <a:p>
            <a:pPr lvl="1">
              <a:defRPr sz="1800"/>
            </a:pPr>
            <a:r>
              <a:rPr sz="4200" dirty="0"/>
              <a:t>Only knowing a base point </a:t>
            </a:r>
          </a:p>
          <a:p>
            <a:pPr lvl="1">
              <a:defRPr sz="1800"/>
            </a:pPr>
            <a:r>
              <a:rPr sz="4200" dirty="0"/>
              <a:t>Assumed to be </a:t>
            </a:r>
            <a:r>
              <a:rPr lang="en-US" sz="4200" dirty="0" smtClean="0"/>
              <a:t>hard</a:t>
            </a:r>
            <a:endParaRPr sz="4200" dirty="0"/>
          </a:p>
          <a:p>
            <a:pPr lvl="0">
              <a:defRPr sz="1800"/>
            </a:pPr>
            <a:r>
              <a:rPr sz="4200" dirty="0"/>
              <a:t>Reduced key length</a:t>
            </a:r>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xfrm>
            <a:off x="167640" y="50800"/>
            <a:ext cx="12679680" cy="1995163"/>
          </a:xfrm>
          <a:prstGeom prst="rect">
            <a:avLst/>
          </a:prstGeom>
        </p:spPr>
        <p:txBody>
          <a:bodyPr/>
          <a:lstStyle/>
          <a:p>
            <a:pPr lvl="0">
              <a:defRPr sz="1800"/>
            </a:pPr>
            <a:r>
              <a:rPr sz="8400" dirty="0"/>
              <a:t>Some thoughts on ECC</a:t>
            </a:r>
          </a:p>
        </p:txBody>
      </p:sp>
      <p:sp>
        <p:nvSpPr>
          <p:cNvPr id="114" name="Shape 114"/>
          <p:cNvSpPr>
            <a:spLocks noGrp="1"/>
          </p:cNvSpPr>
          <p:nvPr>
            <p:ph type="body" idx="1"/>
          </p:nvPr>
        </p:nvSpPr>
        <p:spPr>
          <a:xfrm>
            <a:off x="422274" y="2314240"/>
            <a:ext cx="12160251" cy="7142163"/>
          </a:xfrm>
          <a:prstGeom prst="rect">
            <a:avLst/>
          </a:prstGeom>
        </p:spPr>
        <p:txBody>
          <a:bodyPr/>
          <a:lstStyle/>
          <a:p>
            <a:pPr lvl="0">
              <a:defRPr sz="1800"/>
            </a:pPr>
            <a:r>
              <a:rPr sz="3600" dirty="0"/>
              <a:t>Currently this is under heavy debate</a:t>
            </a:r>
          </a:p>
          <a:p>
            <a:pPr lvl="0">
              <a:defRPr sz="1800"/>
            </a:pPr>
            <a:r>
              <a:rPr sz="3600" dirty="0"/>
              <a:t>Trust the Math</a:t>
            </a:r>
          </a:p>
          <a:p>
            <a:pPr lvl="0">
              <a:defRPr sz="1800"/>
            </a:pPr>
            <a:r>
              <a:rPr sz="3600" dirty="0" smtClean="0"/>
              <a:t>eg</a:t>
            </a:r>
            <a:r>
              <a:rPr sz="3600" dirty="0"/>
              <a:t>. NIST P-256 (http://safecurves.cr.yp.to/rigid.html)</a:t>
            </a:r>
          </a:p>
          <a:p>
            <a:pPr lvl="0">
              <a:defRPr sz="1800"/>
            </a:pPr>
            <a:r>
              <a:rPr sz="3600" dirty="0"/>
              <a:t>Coefficients generated by hashing the unexplained </a:t>
            </a:r>
            <a:r>
              <a:rPr sz="3600" dirty="0">
                <a:latin typeface="Gill Sans Light"/>
                <a:ea typeface="Gill Sans Light"/>
                <a:cs typeface="Gill Sans Light"/>
                <a:sym typeface="Gill Sans Light"/>
              </a:rPr>
              <a:t>seed c49d3608 86e70493 6a6678e1 139d26b7 819f7e90</a:t>
            </a:r>
            <a:r>
              <a:rPr sz="3600" dirty="0"/>
              <a:t>.</a:t>
            </a:r>
          </a:p>
          <a:p>
            <a:pPr lvl="0">
              <a:defRPr sz="1800"/>
            </a:pPr>
            <a:r>
              <a:rPr sz="3600" dirty="0"/>
              <a:t>Might have to change settings tomorrow</a:t>
            </a:r>
          </a:p>
          <a:p>
            <a:pPr lvl="0">
              <a:defRPr sz="1800"/>
            </a:pPr>
            <a:r>
              <a:rPr sz="3600" dirty="0"/>
              <a:t>Most Applications only work with NIST-Curves</a:t>
            </a:r>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4981</TotalTime>
  <Words>3285</Words>
  <Application>Microsoft Office PowerPoint</Application>
  <PresentationFormat>Custom</PresentationFormat>
  <Paragraphs>810</Paragraphs>
  <Slides>92</Slides>
  <Notes>49</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94" baseType="lpstr">
      <vt:lpstr>White</vt:lpstr>
      <vt:lpstr>Equation</vt:lpstr>
      <vt:lpstr>BetterCrypto⋅org</vt:lpstr>
      <vt:lpstr>Why better crypto?</vt:lpstr>
      <vt:lpstr>PowerPoint Presentation</vt:lpstr>
      <vt:lpstr>But of course...</vt:lpstr>
      <vt:lpstr>PowerPoint Presentation</vt:lpstr>
      <vt:lpstr>Who (authors of bettercrypto)</vt:lpstr>
      <vt:lpstr>Agenda</vt:lpstr>
      <vt:lpstr>Pieces of History</vt:lpstr>
      <vt:lpstr>Historic ciphers</vt:lpstr>
      <vt:lpstr>Mary Queen of Scots</vt:lpstr>
      <vt:lpstr>Enigma</vt:lpstr>
      <vt:lpstr>BetterCrypto</vt:lpstr>
      <vt:lpstr>Why?</vt:lpstr>
      <vt:lpstr>The Idea</vt:lpstr>
      <vt:lpstr>That’s not…</vt:lpstr>
      <vt:lpstr>In brief</vt:lpstr>
      <vt:lpstr>2 parts</vt:lpstr>
      <vt:lpstr>How to use the bettercrypto guide?</vt:lpstr>
      <vt:lpstr>Crypto in a nutshell</vt:lpstr>
      <vt:lpstr>Goals</vt:lpstr>
      <vt:lpstr>Symmetric Crypto</vt:lpstr>
      <vt:lpstr>Asymmetric Crypto</vt:lpstr>
      <vt:lpstr>Signing</vt:lpstr>
      <vt:lpstr>The asymmetric magic</vt:lpstr>
      <vt:lpstr>Diffie-Helleman</vt:lpstr>
      <vt:lpstr>Ephemeral Diffie-Helleman</vt:lpstr>
      <vt:lpstr>Hashing</vt:lpstr>
      <vt:lpstr>TLS</vt:lpstr>
      <vt:lpstr>Forward Secrecy-Motivation: </vt:lpstr>
      <vt:lpstr>Perfect Forward Secrecy</vt:lpstr>
      <vt:lpstr>Stream vs Block Cipher</vt:lpstr>
      <vt:lpstr>RNGs</vt:lpstr>
      <vt:lpstr>(p)RNGs</vt:lpstr>
      <vt:lpstr>Some algorithms</vt:lpstr>
      <vt:lpstr>Some algorithms</vt:lpstr>
      <vt:lpstr>Algorithm vs Implementation!</vt:lpstr>
      <vt:lpstr>Cost of encryption</vt:lpstr>
      <vt:lpstr>Keylengths</vt:lpstr>
      <vt:lpstr>Keylengths</vt:lpstr>
      <vt:lpstr>PowerPoint Presentation</vt:lpstr>
      <vt:lpstr>PowerPoint Presentation</vt:lpstr>
      <vt:lpstr>BetterCrypto CipherSuite</vt:lpstr>
      <vt:lpstr>Some general thoughts on settings</vt:lpstr>
      <vt:lpstr>Cipher Suite A</vt:lpstr>
      <vt:lpstr>CiperSuite B</vt:lpstr>
      <vt:lpstr>Cipher Suite B</vt:lpstr>
      <vt:lpstr>Compatibility (B suite)</vt:lpstr>
      <vt:lpstr>Practical Settings</vt:lpstr>
      <vt:lpstr>Tools covered</vt:lpstr>
      <vt:lpstr>Tools covered</vt:lpstr>
      <vt:lpstr>Tools covered</vt:lpstr>
      <vt:lpstr>Tools covered</vt:lpstr>
      <vt:lpstr>Tools covered</vt:lpstr>
      <vt:lpstr>Tools covered</vt:lpstr>
      <vt:lpstr>Tools covered</vt:lpstr>
      <vt:lpstr>Mail Encryption</vt:lpstr>
      <vt:lpstr>Let’s have a look</vt:lpstr>
      <vt:lpstr>Apache</vt:lpstr>
      <vt:lpstr>Mail Server</vt:lpstr>
      <vt:lpstr>Mail Server</vt:lpstr>
      <vt:lpstr>SMTP client mode</vt:lpstr>
      <vt:lpstr>MSA</vt:lpstr>
      <vt:lpstr>Postfix: MX &amp; SMTP client</vt:lpstr>
      <vt:lpstr>Postfix: MSA</vt:lpstr>
      <vt:lpstr>Testing</vt:lpstr>
      <vt:lpstr>How to test? - Tools</vt:lpstr>
      <vt:lpstr>Tools: openssl s_client</vt:lpstr>
      <vt:lpstr>Tools: sslscan</vt:lpstr>
      <vt:lpstr>Tools: ssllabs</vt:lpstr>
      <vt:lpstr>ssllabs (2)</vt:lpstr>
      <vt:lpstr>Ssllabs (3)</vt:lpstr>
      <vt:lpstr>Demo</vt:lpstr>
      <vt:lpstr>GPG - Encryption</vt:lpstr>
      <vt:lpstr>GPG - Decryption</vt:lpstr>
      <vt:lpstr>GPG - Signing</vt:lpstr>
      <vt:lpstr>GPG – Check Signature</vt:lpstr>
      <vt:lpstr>GPG  Key generation</vt:lpstr>
      <vt:lpstr>GPG – Key signing</vt:lpstr>
      <vt:lpstr>GPG – Let’s do it!</vt:lpstr>
      <vt:lpstr>GPG – Sending key</vt:lpstr>
      <vt:lpstr>GPG - Integration</vt:lpstr>
      <vt:lpstr>Other nice user tools</vt:lpstr>
      <vt:lpstr>Conclusion</vt:lpstr>
      <vt:lpstr>Future ideas</vt:lpstr>
      <vt:lpstr>Current state as of 2014/05/31</vt:lpstr>
      <vt:lpstr>How to participate</vt:lpstr>
      <vt:lpstr>Thank you!</vt:lpstr>
      <vt:lpstr>More?</vt:lpstr>
      <vt:lpstr>The asymmetric magic</vt:lpstr>
      <vt:lpstr>Heartbleed</vt:lpstr>
      <vt:lpstr>ECC</vt:lpstr>
      <vt:lpstr>Some thoughts on ECC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Voyager</cp:lastModifiedBy>
  <cp:revision>262</cp:revision>
  <cp:lastPrinted>2014-05-28T15:30:58Z</cp:lastPrinted>
  <dcterms:modified xsi:type="dcterms:W3CDTF">2014-10-14T15:48:22Z</dcterms:modified>
</cp:coreProperties>
</file>